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87" r:id="rId2"/>
    <p:sldMasterId id="2147483691" r:id="rId3"/>
  </p:sldMasterIdLst>
  <p:notesMasterIdLst>
    <p:notesMasterId r:id="rId37"/>
  </p:notesMasterIdLst>
  <p:handoutMasterIdLst>
    <p:handoutMasterId r:id="rId38"/>
  </p:handoutMasterIdLst>
  <p:sldIdLst>
    <p:sldId id="605" r:id="rId4"/>
    <p:sldId id="607" r:id="rId5"/>
    <p:sldId id="608" r:id="rId6"/>
    <p:sldId id="505" r:id="rId7"/>
    <p:sldId id="606" r:id="rId8"/>
    <p:sldId id="593" r:id="rId9"/>
    <p:sldId id="594" r:id="rId10"/>
    <p:sldId id="609" r:id="rId11"/>
    <p:sldId id="603" r:id="rId12"/>
    <p:sldId id="333" r:id="rId13"/>
    <p:sldId id="604" r:id="rId14"/>
    <p:sldId id="599" r:id="rId15"/>
    <p:sldId id="600" r:id="rId16"/>
    <p:sldId id="601" r:id="rId17"/>
    <p:sldId id="347" r:id="rId18"/>
    <p:sldId id="556" r:id="rId19"/>
    <p:sldId id="558" r:id="rId20"/>
    <p:sldId id="557" r:id="rId21"/>
    <p:sldId id="559" r:id="rId22"/>
    <p:sldId id="560" r:id="rId23"/>
    <p:sldId id="561" r:id="rId24"/>
    <p:sldId id="562" r:id="rId25"/>
    <p:sldId id="563" r:id="rId26"/>
    <p:sldId id="565" r:id="rId27"/>
    <p:sldId id="566" r:id="rId28"/>
    <p:sldId id="567" r:id="rId29"/>
    <p:sldId id="568" r:id="rId30"/>
    <p:sldId id="592" r:id="rId31"/>
    <p:sldId id="569" r:id="rId32"/>
    <p:sldId id="596" r:id="rId33"/>
    <p:sldId id="597" r:id="rId34"/>
    <p:sldId id="570" r:id="rId35"/>
    <p:sldId id="61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zā Fermā teorēma" id="{1FAD1ABF-089D-455E-B1C3-A7DF80C39BDF}">
          <p14:sldIdLst>
            <p14:sldId id="605"/>
            <p14:sldId id="607"/>
            <p14:sldId id="608"/>
          </p14:sldIdLst>
        </p14:section>
        <p14:section name="Untitled Section" id="{F52CB042-CE9C-4A67-A6A4-394219C7020A}">
          <p14:sldIdLst>
            <p14:sldId id="505"/>
            <p14:sldId id="606"/>
            <p14:sldId id="593"/>
            <p14:sldId id="594"/>
            <p14:sldId id="609"/>
          </p14:sldIdLst>
        </p14:section>
        <p14:section name="Ležanra un Kummera teorēmas" id="{A7FFA236-7FF8-D64F-9DC4-E12A807EBC05}">
          <p14:sldIdLst>
            <p14:sldId id="603"/>
            <p14:sldId id="333"/>
            <p14:sldId id="604"/>
            <p14:sldId id="599"/>
            <p14:sldId id="600"/>
            <p14:sldId id="601"/>
            <p14:sldId id="347"/>
          </p14:sldIdLst>
        </p14:section>
        <p14:section name="Kāpinātāja pacelšanas lemmas" id="{B94C5AA7-8E16-4830-9F53-736A2C27287D}">
          <p14:sldIdLst>
            <p14:sldId id="556"/>
            <p14:sldId id="558"/>
            <p14:sldId id="557"/>
            <p14:sldId id="559"/>
            <p14:sldId id="560"/>
            <p14:sldId id="561"/>
            <p14:sldId id="562"/>
            <p14:sldId id="563"/>
            <p14:sldId id="565"/>
            <p14:sldId id="566"/>
            <p14:sldId id="567"/>
            <p14:sldId id="568"/>
            <p14:sldId id="592"/>
            <p14:sldId id="569"/>
          </p14:sldIdLst>
        </p14:section>
        <p14:section name="Eksponentes pacelšanas lemmas lietojumi" id="{74E1D2F9-A560-4F4A-BCF5-A5DEB9869441}">
          <p14:sldIdLst>
            <p14:sldId id="596"/>
            <p14:sldId id="597"/>
            <p14:sldId id="570"/>
            <p14:sldId id="610"/>
          </p14:sldIdLst>
        </p14:section>
      </p14:sectionLst>
    </p:ext>
    <p:ext uri="{EFAFB233-063F-42B5-8137-9DF3F51BA10A}">
      <p15:sldGuideLst xmlns:p15="http://schemas.microsoft.com/office/powerpoint/2012/main">
        <p15:guide id="1" orient="horz" pos="3064">
          <p15:clr>
            <a:srgbClr val="A4A3A4"/>
          </p15:clr>
        </p15:guide>
        <p15:guide id="2" pos="220">
          <p15:clr>
            <a:srgbClr val="A4A3A4"/>
          </p15:clr>
        </p15:guide>
        <p15:guide id="3" pos="5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sitis, Kalvis" initials="AK" lastIdx="1" clrIdx="0">
    <p:extLst>
      <p:ext uri="{19B8F6BF-5375-455C-9EA6-DF929625EA0E}">
        <p15:presenceInfo xmlns:p15="http://schemas.microsoft.com/office/powerpoint/2012/main" userId="S-1-5-21-2099920240-397961286-17591369-3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2D1E"/>
    <a:srgbClr val="3333FF"/>
    <a:srgbClr val="FF6C0C"/>
    <a:srgbClr val="299D37"/>
    <a:srgbClr val="000000"/>
    <a:srgbClr val="808080"/>
    <a:srgbClr val="4D4D4D"/>
    <a:srgbClr val="666465"/>
    <a:srgbClr val="CCCC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9" autoAdjust="0"/>
    <p:restoredTop sz="80717" autoAdjust="0"/>
  </p:normalViewPr>
  <p:slideViewPr>
    <p:cSldViewPr snapToGrid="0" snapToObjects="1" showGuides="1">
      <p:cViewPr varScale="1">
        <p:scale>
          <a:sx n="123" d="100"/>
          <a:sy n="123" d="100"/>
        </p:scale>
        <p:origin x="876" y="102"/>
      </p:cViewPr>
      <p:guideLst>
        <p:guide orient="horz" pos="3064"/>
        <p:guide pos="220"/>
        <p:guide pos="554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326"/>
    </p:cViewPr>
  </p:sorterViewPr>
  <p:notesViewPr>
    <p:cSldViewPr snapToGrid="0" snapToObjects="1" showGuides="1">
      <p:cViewPr>
        <p:scale>
          <a:sx n="70" d="100"/>
          <a:sy n="70" d="100"/>
        </p:scale>
        <p:origin x="-3048"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62D330-A21E-4CA8-B066-FB950CEE6323}" type="datetimeFigureOut">
              <a:rPr lang="en-GB" smtClean="0"/>
              <a:t>15/01/2022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7C7189-B2F5-4D8E-B522-BCD40F60C82B}" type="slidenum">
              <a:rPr lang="en-GB" smtClean="0"/>
              <a:t>‹#›</a:t>
            </a:fld>
            <a:endParaRPr lang="en-GB"/>
          </a:p>
        </p:txBody>
      </p:sp>
    </p:spTree>
    <p:extLst>
      <p:ext uri="{BB962C8B-B14F-4D97-AF65-F5344CB8AC3E}">
        <p14:creationId xmlns:p14="http://schemas.microsoft.com/office/powerpoint/2010/main" val="1180156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765DB-18AC-3F42-8A01-45EA04C553EE}" type="datetimeFigureOut">
              <a:rPr lang="en-US" smtClean="0"/>
              <a:pPr/>
              <a:t>1/15/2022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B008-1A7D-0F4F-ABE4-6B8E2FFE7421}" type="slidenum">
              <a:rPr lang="en-US" smtClean="0"/>
              <a:pPr/>
              <a:t>‹#›</a:t>
            </a:fld>
            <a:endParaRPr lang="en-US"/>
          </a:p>
        </p:txBody>
      </p:sp>
    </p:spTree>
    <p:extLst>
      <p:ext uri="{BB962C8B-B14F-4D97-AF65-F5344CB8AC3E}">
        <p14:creationId xmlns:p14="http://schemas.microsoft.com/office/powerpoint/2010/main" val="146230150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0" i="0" kern="1200" dirty="0">
                <a:solidFill>
                  <a:schemeClr val="tx1"/>
                </a:solidFill>
                <a:effectLst/>
                <a:latin typeface="+mn-lt"/>
                <a:ea typeface="+mn-ea"/>
                <a:cs typeface="+mn-cs"/>
              </a:rPr>
              <a:t>Lielākā pirmskaitļa pakāpe, ar ko dalās faktoriāli vai </a:t>
            </a:r>
            <a:r>
              <a:rPr lang="lv-LV" sz="1200" b="0" i="0" kern="1200" dirty="0" err="1">
                <a:solidFill>
                  <a:schemeClr val="tx1"/>
                </a:solidFill>
                <a:effectLst/>
                <a:latin typeface="+mn-lt"/>
                <a:ea typeface="+mn-ea"/>
                <a:cs typeface="+mn-cs"/>
              </a:rPr>
              <a:t>binomiālie</a:t>
            </a:r>
            <a:r>
              <a:rPr lang="lv-LV" sz="1200" b="0" i="0" kern="1200" dirty="0">
                <a:solidFill>
                  <a:schemeClr val="tx1"/>
                </a:solidFill>
                <a:effectLst/>
                <a:latin typeface="+mn-lt"/>
                <a:ea typeface="+mn-ea"/>
                <a:cs typeface="+mn-cs"/>
              </a:rPr>
              <a:t> koeficienti, </a:t>
            </a:r>
            <a:r>
              <a:rPr lang="lv-LV" sz="1200" b="0" i="0" kern="1200" dirty="0" err="1">
                <a:solidFill>
                  <a:schemeClr val="tx1"/>
                </a:solidFill>
                <a:effectLst/>
                <a:latin typeface="+mn-lt"/>
                <a:ea typeface="+mn-ea"/>
                <a:cs typeface="+mn-cs"/>
              </a:rPr>
              <a:t>Ležandra</a:t>
            </a:r>
            <a:r>
              <a:rPr lang="lv-LV" sz="1200" b="0" i="0" kern="1200" dirty="0">
                <a:solidFill>
                  <a:schemeClr val="tx1"/>
                </a:solidFill>
                <a:effectLst/>
                <a:latin typeface="+mn-lt"/>
                <a:ea typeface="+mn-ea"/>
                <a:cs typeface="+mn-cs"/>
              </a:rPr>
              <a:t> teorēma (veselo daļu sasummēšana), </a:t>
            </a:r>
            <a:r>
              <a:rPr lang="lv-LV" sz="1200" b="0" i="0" kern="1200" dirty="0" err="1">
                <a:solidFill>
                  <a:schemeClr val="tx1"/>
                </a:solidFill>
                <a:effectLst/>
                <a:latin typeface="+mn-lt"/>
                <a:ea typeface="+mn-ea"/>
                <a:cs typeface="+mn-cs"/>
              </a:rPr>
              <a:t>Kummera</a:t>
            </a:r>
            <a:r>
              <a:rPr lang="lv-LV" sz="1200" b="0" i="0" kern="1200" dirty="0">
                <a:solidFill>
                  <a:schemeClr val="tx1"/>
                </a:solidFill>
                <a:effectLst/>
                <a:latin typeface="+mn-lt"/>
                <a:ea typeface="+mn-ea"/>
                <a:cs typeface="+mn-cs"/>
              </a:rPr>
              <a:t> teorēma (skaitļa pierakstīšana skaitīšanas sistēmā ar bāzi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Pakāpes pacelšanas lemmas - ar kādu lielāko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pakāpi dalās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un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Kādēļ noteiktu rindu </a:t>
            </a:r>
            <a:r>
              <a:rPr lang="lv-LV" sz="1200" b="0" i="0" kern="1200" dirty="0" err="1">
                <a:solidFill>
                  <a:schemeClr val="tx1"/>
                </a:solidFill>
                <a:effectLst/>
                <a:latin typeface="+mn-lt"/>
                <a:ea typeface="+mn-ea"/>
                <a:cs typeface="+mn-cs"/>
              </a:rPr>
              <a:t>parciālsummas</a:t>
            </a:r>
            <a:r>
              <a:rPr lang="lv-LV" sz="1200" b="0" i="0" kern="1200" dirty="0">
                <a:solidFill>
                  <a:schemeClr val="tx1"/>
                </a:solidFill>
                <a:effectLst/>
                <a:latin typeface="+mn-lt"/>
                <a:ea typeface="+mn-ea"/>
                <a:cs typeface="+mn-cs"/>
              </a:rPr>
              <a:t> nevar būt veselas (atrodot skaitītāja un saucēja kārtu pēc kāda pirmskaitļa).</a:t>
            </a:r>
          </a:p>
          <a:p>
            <a:endParaRPr lang="lv-LV" sz="1200" b="0" i="0" kern="1200" dirty="0">
              <a:solidFill>
                <a:schemeClr val="tx1"/>
              </a:solidFill>
              <a:effectLst/>
              <a:latin typeface="+mn-lt"/>
              <a:ea typeface="+mn-ea"/>
              <a:cs typeface="+mn-cs"/>
            </a:endParaRPr>
          </a:p>
          <a:p>
            <a:r>
              <a:rPr lang="lv-LV" sz="1200" b="0" i="0" kern="1200" dirty="0">
                <a:solidFill>
                  <a:schemeClr val="tx1"/>
                </a:solidFill>
                <a:effectLst/>
                <a:latin typeface="+mn-lt"/>
                <a:ea typeface="+mn-ea"/>
                <a:cs typeface="+mn-cs"/>
              </a:rPr>
              <a:t>Dažādas citas likumsakarības, kuras izmanto periodiskas virknes, simetriskas izteiksmes, u.c.</a:t>
            </a:r>
            <a:endParaRPr lang="en-US" dirty="0"/>
          </a:p>
        </p:txBody>
      </p:sp>
    </p:spTree>
    <p:extLst>
      <p:ext uri="{BB962C8B-B14F-4D97-AF65-F5344CB8AC3E}">
        <p14:creationId xmlns:p14="http://schemas.microsoft.com/office/powerpoint/2010/main" val="369715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088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baseline="0" dirty="0"/>
              <a:t>{http://reu.dimacs.rutgers.edu/~mslusky/}</a:t>
            </a:r>
            <a:endParaRPr lang="en-US" dirty="0"/>
          </a:p>
        </p:txBody>
      </p:sp>
    </p:spTree>
    <p:extLst>
      <p:ext uri="{BB962C8B-B14F-4D97-AF65-F5344CB8AC3E}">
        <p14:creationId xmlns:p14="http://schemas.microsoft.com/office/powerpoint/2010/main" val="106398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9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Kas notiek ar nullēm? (T.i. tiem reizinātājiem, kuros rezultāt</a:t>
            </a:r>
            <a:r>
              <a:rPr lang="lv-LV" baseline="0" dirty="0"/>
              <a:t>s ir nulle?)</a:t>
            </a:r>
            <a:endParaRPr lang="en-US" dirty="0"/>
          </a:p>
        </p:txBody>
      </p:sp>
    </p:spTree>
    <p:extLst>
      <p:ext uri="{BB962C8B-B14F-4D97-AF65-F5344CB8AC3E}">
        <p14:creationId xmlns:p14="http://schemas.microsoft.com/office/powerpoint/2010/main" val="19287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266738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38258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313365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237883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1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335632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285475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58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85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79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190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321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879359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9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r>
              <a:rPr lang="lv-LV" sz="1000" baseline="0" dirty="0">
                <a:solidFill>
                  <a:schemeClr val="tx2"/>
                </a:solidFill>
              </a:rPr>
              <a:t>-</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4806174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2227194"/>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reu.dimacs.rutgers.edu/~mslusky/3adic-Binom7a.png" TargetMode="Externa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lv-LV"/>
          </a:p>
        </p:txBody>
      </p:sp>
      <p:sp>
        <p:nvSpPr>
          <p:cNvPr id="3" name="Text Placeholder 2"/>
          <p:cNvSpPr>
            <a:spLocks noGrp="1"/>
          </p:cNvSpPr>
          <p:nvPr>
            <p:ph type="body" sz="quarter" idx="10"/>
          </p:nvPr>
        </p:nvSpPr>
        <p:spPr/>
        <p:txBody>
          <a:bodyPr/>
          <a:lstStyle/>
          <a:p>
            <a:endParaRPr lang="lv-LV"/>
          </a:p>
        </p:txBody>
      </p:sp>
    </p:spTree>
    <p:extLst>
      <p:ext uri="{BB962C8B-B14F-4D97-AF65-F5344CB8AC3E}">
        <p14:creationId xmlns:p14="http://schemas.microsoft.com/office/powerpoint/2010/main" val="147658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1299523421"/>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263970">
                    <a:tc>
                      <a:txBody>
                        <a:bodyPr/>
                        <a:lstStyle/>
                        <a:p>
                          <a:pPr/>
                          <a14:m>
                            <m:oMathPara xmlns:m="http://schemas.openxmlformats.org/officeDocument/2006/math">
                              <m:oMathParaPr>
                                <m:jc m:val="centerGroup"/>
                              </m:oMathParaPr>
                              <m:oMath xmlns:m="http://schemas.openxmlformats.org/officeDocument/2006/math">
                                <m:sSub>
                                  <m:sSubPr>
                                    <m:ctrlPr>
                                      <a:rPr lang="lv-LV" sz="1600" i="1" dirty="0" smtClean="0">
                                        <a:latin typeface="Cambria Math" panose="02040503050406030204" pitchFamily="18" charset="0"/>
                                      </a:rPr>
                                    </m:ctrlPr>
                                  </m:sSubPr>
                                  <m:e>
                                    <m:r>
                                      <a:rPr lang="lv-LV" sz="1600" b="1" i="1" dirty="0" smtClean="0">
                                        <a:latin typeface="Cambria Math" panose="02040503050406030204" pitchFamily="18" charset="0"/>
                                      </a:rPr>
                                      <m:t>𝑵</m:t>
                                    </m:r>
                                  </m:e>
                                  <m:sub>
                                    <m:r>
                                      <a:rPr lang="lv-LV" sz="1600" b="1" i="1" dirty="0" smtClean="0">
                                        <a:latin typeface="Cambria Math" panose="02040503050406030204" pitchFamily="18" charset="0"/>
                                      </a:rPr>
                                      <m:t>𝟏𝟎</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1" smtClean="0">
                                        <a:latin typeface="Cambria Math" panose="02040503050406030204" pitchFamily="18" charset="0"/>
                                      </a:rPr>
                                      <m:t>𝑵</m:t>
                                    </m:r>
                                  </m:e>
                                  <m:sub>
                                    <m:r>
                                      <a:rPr lang="lv-LV" sz="1600" b="1" i="1" smtClean="0">
                                        <a:latin typeface="Cambria Math" panose="02040503050406030204" pitchFamily="18" charset="0"/>
                                      </a:rPr>
                                      <m:t>𝟐</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r>
                                  <a:rPr lang="lv-LV" sz="1600" i="1" dirty="0" smtClean="0">
                                    <a:latin typeface="Cambria Math" panose="02040503050406030204" pitchFamily="18" charset="0"/>
                                  </a:rPr>
                                  <m:t>𝑁</m:t>
                                </m:r>
                                <m:r>
                                  <a:rPr lang="lv-LV" sz="1600" i="1" dirty="0" smtClean="0">
                                    <a:latin typeface="Cambria Math" panose="02040503050406030204" pitchFamily="18" charset="0"/>
                                  </a:rPr>
                                  <m:t>!</m:t>
                                </m:r>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l-GR" sz="1600" b="1" i="1" smtClean="0">
                                        <a:latin typeface="Cambria Math" panose="02040503050406030204" pitchFamily="18" charset="0"/>
                                      </a:rPr>
                                      <m:t>𝝂</m:t>
                                    </m:r>
                                  </m:e>
                                  <m:sub>
                                    <m:r>
                                      <a:rPr lang="lv-LV" sz="1600" b="1" i="1" smtClean="0">
                                        <a:latin typeface="Cambria Math" panose="02040503050406030204" pitchFamily="18" charset="0"/>
                                      </a:rPr>
                                      <m:t>𝟐</m:t>
                                    </m:r>
                                  </m:sub>
                                </m:sSub>
                                <m:d>
                                  <m:dPr>
                                    <m:ctrlPr>
                                      <a:rPr lang="en-US" sz="1600" i="1" smtClean="0">
                                        <a:latin typeface="Cambria Math" panose="02040503050406030204" pitchFamily="18" charset="0"/>
                                      </a:rPr>
                                    </m:ctrlPr>
                                  </m:dPr>
                                  <m:e>
                                    <m:r>
                                      <a:rPr lang="lv-LV" sz="1600" b="1" i="1" smtClean="0">
                                        <a:latin typeface="Cambria Math" panose="02040503050406030204" pitchFamily="18" charset="0"/>
                                      </a:rPr>
                                      <m:t>𝑵</m:t>
                                    </m:r>
                                    <m:r>
                                      <a:rPr lang="lv-LV" sz="1600" b="1" i="1" smtClean="0">
                                        <a:latin typeface="Cambria Math" panose="02040503050406030204" pitchFamily="18" charset="0"/>
                                      </a:rPr>
                                      <m:t>!</m:t>
                                    </m:r>
                                  </m:e>
                                </m:d>
                              </m:oMath>
                            </m:oMathPara>
                          </a14:m>
                          <a:endParaRPr lang="en-US" sz="1600" dirty="0"/>
                        </a:p>
                      </a:txBody>
                      <a:tcPr marL="69651" marR="69651"/>
                    </a:tc>
                    <a:extLst>
                      <a:ext uri="{0D108BD9-81ED-4DB2-BD59-A6C34878D82A}">
                        <a16:rowId xmlns:a16="http://schemas.microsoft.com/office/drawing/2014/main" val="10000"/>
                      </a:ext>
                    </a:extLst>
                  </a:tr>
                  <a:tr h="26397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26397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26397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26397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26397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26397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26397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26397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1299523421"/>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335280">
                    <a:tc>
                      <a:txBody>
                        <a:bodyPr/>
                        <a:lstStyle/>
                        <a:p>
                          <a:endParaRPr lang="lv-LV"/>
                        </a:p>
                      </a:txBody>
                      <a:tcPr marL="69651" marR="69651">
                        <a:blipFill>
                          <a:blip r:embed="rId2"/>
                          <a:stretch>
                            <a:fillRect l="-1550" t="-1818" r="-425581" b="-1223636"/>
                          </a:stretch>
                        </a:blipFill>
                      </a:tcPr>
                    </a:tc>
                    <a:tc>
                      <a:txBody>
                        <a:bodyPr/>
                        <a:lstStyle/>
                        <a:p>
                          <a:endParaRPr lang="lv-LV"/>
                        </a:p>
                      </a:txBody>
                      <a:tcPr marL="69651" marR="69651">
                        <a:blipFill>
                          <a:blip r:embed="rId2"/>
                          <a:stretch>
                            <a:fillRect l="-86184" t="-1818" r="-261184" b="-1223636"/>
                          </a:stretch>
                        </a:blipFill>
                      </a:tcPr>
                    </a:tc>
                    <a:tc>
                      <a:txBody>
                        <a:bodyPr/>
                        <a:lstStyle/>
                        <a:p>
                          <a:endParaRPr lang="lv-LV"/>
                        </a:p>
                      </a:txBody>
                      <a:tcPr marL="69651" marR="69651">
                        <a:blipFill>
                          <a:blip r:embed="rId2"/>
                          <a:stretch>
                            <a:fillRect l="-125778" t="-1818" r="-76444" b="-1223636"/>
                          </a:stretch>
                        </a:blipFill>
                      </a:tcPr>
                    </a:tc>
                    <a:tc>
                      <a:txBody>
                        <a:bodyPr/>
                        <a:lstStyle/>
                        <a:p>
                          <a:endParaRPr lang="lv-LV"/>
                        </a:p>
                      </a:txBody>
                      <a:tcPr marL="69651" marR="69651">
                        <a:blipFill>
                          <a:blip r:embed="rId2"/>
                          <a:stretch>
                            <a:fillRect l="-302381" t="-1818" r="-2381" b="-1223636"/>
                          </a:stretch>
                        </a:blipFill>
                      </a:tcPr>
                    </a:tc>
                    <a:extLst>
                      <a:ext uri="{0D108BD9-81ED-4DB2-BD59-A6C34878D82A}">
                        <a16:rowId xmlns:a16="http://schemas.microsoft.com/office/drawing/2014/main" val="10000"/>
                      </a:ext>
                    </a:extLst>
                  </a:tr>
                  <a:tr h="33528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33528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33528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33528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33528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33528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33528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33528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33528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33528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33528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33528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0"/>
              </p:nvPr>
            </p:nvSpPr>
            <p:spPr/>
            <p:txBody>
              <a:bodyPr>
                <a:noAutofit/>
              </a:bodyPr>
              <a:lstStyle/>
              <a:p>
                <a:r>
                  <a:rPr lang="lv-LV" sz="2400" b="1" dirty="0">
                    <a:solidFill>
                      <a:srgbClr val="FF0000"/>
                    </a:solidFill>
                  </a:rPr>
                  <a:t>#8: </a:t>
                </a:r>
                <a:r>
                  <a:rPr lang="lv-LV" sz="2400" dirty="0"/>
                  <a:t>Ar </a:t>
                </a:r>
                <a14:m>
                  <m:oMath xmlns:m="http://schemas.openxmlformats.org/officeDocument/2006/math">
                    <m:sSub>
                      <m:sSubPr>
                        <m:ctrlPr>
                          <a:rPr lang="en-US" sz="2400" i="1">
                            <a:latin typeface="Cambria Math" panose="02040503050406030204" pitchFamily="18" charset="0"/>
                          </a:rPr>
                        </m:ctrlPr>
                      </m:sSubPr>
                      <m:e>
                        <m:r>
                          <a:rPr lang="el-GR" i="1">
                            <a:latin typeface="Cambria Math" panose="02040503050406030204" pitchFamily="18" charset="0"/>
                          </a:rPr>
                          <m:t>𝜈</m:t>
                        </m:r>
                      </m:e>
                      <m:sub>
                        <m:r>
                          <a:rPr lang="lv-LV" sz="2400" b="0" i="1">
                            <a:latin typeface="Cambria Math" panose="02040503050406030204" pitchFamily="18" charset="0"/>
                          </a:rPr>
                          <m:t>2</m:t>
                        </m:r>
                      </m:sub>
                    </m:sSub>
                    <m:d>
                      <m:dPr>
                        <m:ctrlPr>
                          <a:rPr lang="en-US" sz="2400" i="1">
                            <a:latin typeface="Cambria Math" panose="02040503050406030204" pitchFamily="18" charset="0"/>
                          </a:rPr>
                        </m:ctrlPr>
                      </m:dPr>
                      <m:e>
                        <m:r>
                          <a:rPr lang="lv-LV" sz="2400" b="0" i="1">
                            <a:latin typeface="Cambria Math" panose="02040503050406030204" pitchFamily="18" charset="0"/>
                          </a:rPr>
                          <m:t>𝑁</m:t>
                        </m:r>
                        <m:r>
                          <a:rPr lang="lv-LV" sz="2400" b="0" i="1">
                            <a:latin typeface="Cambria Math" panose="02040503050406030204" pitchFamily="18" charset="0"/>
                          </a:rPr>
                          <m:t>!</m:t>
                        </m:r>
                      </m:e>
                    </m:d>
                  </m:oMath>
                </a14:m>
                <a:r>
                  <a:rPr lang="lv-LV" sz="2400" dirty="0"/>
                  <a:t> apzīmējam vislielāko skaitļa 2 pakāpi, ar kuru dalās </a:t>
                </a:r>
                <a14:m>
                  <m:oMath xmlns:m="http://schemas.openxmlformats.org/officeDocument/2006/math">
                    <m:r>
                      <a:rPr lang="lv-LV" sz="2400" b="0" i="1">
                        <a:latin typeface="Cambria Math" panose="02040503050406030204" pitchFamily="18" charset="0"/>
                      </a:rPr>
                      <m:t>𝑁</m:t>
                    </m:r>
                    <m:r>
                      <a:rPr lang="lv-LV" sz="2400" b="0" i="1">
                        <a:latin typeface="Cambria Math" panose="02040503050406030204" pitchFamily="18" charset="0"/>
                      </a:rPr>
                      <m:t>!</m:t>
                    </m:r>
                  </m:oMath>
                </a14:m>
                <a:r>
                  <a:rPr lang="lv-LV" sz="2400" dirty="0"/>
                  <a:t>  (t.s. </a:t>
                </a:r>
                <a:r>
                  <a:rPr lang="lv-LV" sz="2400" i="1" dirty="0"/>
                  <a:t>pirmskaitļa 2 kārta</a:t>
                </a:r>
                <a:r>
                  <a:rPr lang="lv-LV" sz="2400" dirty="0"/>
                  <a:t>).</a:t>
                </a:r>
              </a:p>
              <a:p>
                <a:endParaRPr lang="lv-LV" sz="2400" dirty="0"/>
              </a:p>
              <a:p>
                <a:pPr marL="342900" indent="-342900">
                  <a:buFont typeface="Webdings" panose="05030102010509060703" pitchFamily="18" charset="2"/>
                  <a:buChar char="4"/>
                </a:pPr>
                <a:r>
                  <a:rPr lang="lv-LV" sz="2400" dirty="0"/>
                  <a:t>Izpētīt tabulā, kā aug </a:t>
                </a:r>
                <a14:m>
                  <m:oMath xmlns:m="http://schemas.openxmlformats.org/officeDocument/2006/math">
                    <m:sSub>
                      <m:sSubPr>
                        <m:ctrlPr>
                          <a:rPr lang="en-US" sz="2400" i="1">
                            <a:latin typeface="Cambria Math" panose="02040503050406030204" pitchFamily="18" charset="0"/>
                          </a:rPr>
                        </m:ctrlPr>
                      </m:sSubPr>
                      <m:e>
                        <m:r>
                          <a:rPr lang="el-GR" i="1">
                            <a:latin typeface="Cambria Math" panose="02040503050406030204" pitchFamily="18" charset="0"/>
                          </a:rPr>
                          <m:t>𝜈</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i="1">
                            <a:latin typeface="Cambria Math" panose="02040503050406030204" pitchFamily="18" charset="0"/>
                          </a:rPr>
                          <m:t>𝑁</m:t>
                        </m:r>
                        <m:r>
                          <a:rPr lang="lv-LV" sz="2400" i="1">
                            <a:latin typeface="Cambria Math" panose="02040503050406030204" pitchFamily="18" charset="0"/>
                          </a:rPr>
                          <m:t>!</m:t>
                        </m:r>
                      </m:e>
                    </m:d>
                  </m:oMath>
                </a14:m>
                <a:r>
                  <a:rPr lang="lv-LV" sz="2400" dirty="0"/>
                  <a:t>, pieaugot </a:t>
                </a:r>
                <a14:m>
                  <m:oMath xmlns:m="http://schemas.openxmlformats.org/officeDocument/2006/math">
                    <m:r>
                      <a:rPr lang="lv-LV" sz="2400" i="1" dirty="0" smtClean="0">
                        <a:latin typeface="Cambria Math" panose="02040503050406030204" pitchFamily="18" charset="0"/>
                      </a:rPr>
                      <m:t>𝑁</m:t>
                    </m:r>
                  </m:oMath>
                </a14:m>
                <a:r>
                  <a:rPr lang="lv-LV" sz="2400" dirty="0"/>
                  <a:t>. </a:t>
                </a:r>
              </a:p>
              <a:p>
                <a:pPr marL="342900" indent="-342900">
                  <a:buFont typeface="Webdings" panose="05030102010509060703" pitchFamily="18" charset="2"/>
                  <a:buChar char="4"/>
                </a:pPr>
                <a:r>
                  <a:rPr lang="lv-LV" sz="2400" dirty="0"/>
                  <a:t>Atrast </a:t>
                </a:r>
                <a14:m>
                  <m:oMath xmlns:m="http://schemas.openxmlformats.org/officeDocument/2006/math">
                    <m:sSub>
                      <m:sSubPr>
                        <m:ctrlPr>
                          <a:rPr lang="en-US" sz="2400" i="1">
                            <a:latin typeface="Cambria Math" panose="02040503050406030204" pitchFamily="18" charset="0"/>
                          </a:rPr>
                        </m:ctrlPr>
                      </m:sSubPr>
                      <m:e>
                        <m:r>
                          <a:rPr lang="el-GR" i="1">
                            <a:latin typeface="Cambria Math" panose="02040503050406030204" pitchFamily="18" charset="0"/>
                          </a:rPr>
                          <m:t>𝜈</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b="0" i="1" smtClean="0">
                            <a:latin typeface="Cambria Math" panose="02040503050406030204" pitchFamily="18" charset="0"/>
                          </a:rPr>
                          <m:t>100</m:t>
                        </m:r>
                        <m:r>
                          <a:rPr lang="lv-LV" sz="2400" i="1">
                            <a:latin typeface="Cambria Math" panose="02040503050406030204" pitchFamily="18" charset="0"/>
                          </a:rPr>
                          <m:t>!</m:t>
                        </m:r>
                      </m:e>
                    </m:d>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0"/>
              </p:nvPr>
            </p:nvSpPr>
            <p:spPr>
              <a:blipFill>
                <a:blip r:embed="rId3"/>
                <a:stretch>
                  <a:fillRect l="-4606" t="-2318" r="-4606"/>
                </a:stretch>
              </a:blipFill>
            </p:spPr>
            <p:txBody>
              <a:bodyPr/>
              <a:lstStyle/>
              <a:p>
                <a:r>
                  <a:rPr lang="lv-LV">
                    <a:noFill/>
                  </a:rPr>
                  <a:t> </a:t>
                </a:r>
              </a:p>
            </p:txBody>
          </p:sp>
        </mc:Fallback>
      </mc:AlternateContent>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Pirmskaitļa kārta faktoriālā </a:t>
                </a:r>
                <a14:m>
                  <m:oMath xmlns:m="http://schemas.openxmlformats.org/officeDocument/2006/math">
                    <m:r>
                      <a:rPr lang="lv-LV" i="1" dirty="0">
                        <a:latin typeface="Cambria Math" panose="02040503050406030204" pitchFamily="18" charset="0"/>
                      </a:rPr>
                      <m:t>𝑁</m:t>
                    </m:r>
                    <m:r>
                      <a:rPr lang="lv-LV" i="1" dirty="0">
                        <a:latin typeface="Cambria Math" panose="02040503050406030204" pitchFamily="18" charset="0"/>
                      </a:rPr>
                      <m:t>!</m:t>
                    </m:r>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4"/>
                <a:stretch>
                  <a:fillRect l="-1841" t="-20635" b="-9524"/>
                </a:stretch>
              </a:blipFill>
            </p:spPr>
            <p:txBody>
              <a:bodyPr/>
              <a:lstStyle/>
              <a:p>
                <a:r>
                  <a:rPr lang="en-US">
                    <a:noFill/>
                  </a:rPr>
                  <a:t> </a:t>
                </a:r>
              </a:p>
            </p:txBody>
          </p:sp>
        </mc:Fallback>
      </mc:AlternateContent>
    </p:spTree>
    <p:extLst>
      <p:ext uri="{BB962C8B-B14F-4D97-AF65-F5344CB8AC3E}">
        <p14:creationId xmlns:p14="http://schemas.microsoft.com/office/powerpoint/2010/main" val="1559576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71D08A4-B745-514E-970D-85B9C0EA617F}"/>
                  </a:ext>
                </a:extLst>
              </p:cNvPr>
              <p:cNvSpPr>
                <a:spLocks noGrp="1"/>
              </p:cNvSpPr>
              <p:nvPr>
                <p:ph idx="1"/>
              </p:nvPr>
            </p:nvSpPr>
            <p:spPr/>
            <p:txBody>
              <a:bodyPr>
                <a:noAutofit/>
              </a:bodyPr>
              <a:lstStyle/>
              <a:p>
                <a:r>
                  <a:rPr lang="en-US" sz="2400" dirty="0"/>
                  <a:t>Cik </a:t>
                </a:r>
                <a:r>
                  <a:rPr lang="en-US" sz="2400" dirty="0" err="1"/>
                  <a:t>kopā</a:t>
                </a:r>
                <a:r>
                  <a:rPr lang="en-US" sz="2400" dirty="0"/>
                  <a:t> </a:t>
                </a:r>
                <a14:m>
                  <m:oMath xmlns:m="http://schemas.openxmlformats.org/officeDocument/2006/math">
                    <m:r>
                      <a:rPr lang="en-US" altLang="zh-CN" sz="2400" i="1" dirty="0">
                        <a:latin typeface="Cambria Math" panose="02040503050406030204" pitchFamily="18" charset="0"/>
                      </a:rPr>
                      <m:t>{0,1,2,…,2012}</m:t>
                    </m:r>
                  </m:oMath>
                </a14:m>
                <a:r>
                  <a:rPr lang="en-US" sz="2400" dirty="0"/>
                  <a:t> </a:t>
                </a:r>
                <a:r>
                  <a:rPr lang="en-US" sz="2400" dirty="0" err="1"/>
                  <a:t>ir</a:t>
                </a:r>
                <a:r>
                  <a:rPr lang="en-US" sz="2400" dirty="0"/>
                  <a:t> </a:t>
                </a:r>
                <a:r>
                  <a:rPr lang="en-US" sz="2400" dirty="0" err="1"/>
                  <a:t>elementu</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kam</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r>
                      <a:rPr lang="en-US" sz="2400" i="1" dirty="0" smtClean="0">
                        <a:latin typeface="Cambria Math" panose="02040503050406030204" pitchFamily="18" charset="0"/>
                      </a:rPr>
                      <m:t>2012</m:t>
                    </m:r>
                  </m:oMath>
                </a14:m>
                <a:r>
                  <a:rPr lang="en-US" sz="2400" dirty="0"/>
                  <a:t>?</a:t>
                </a:r>
              </a:p>
              <a:p>
                <a:r>
                  <a:rPr lang="en-US" sz="2400" dirty="0" err="1"/>
                  <a:t>Ar</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b="0" i="1" smtClean="0">
                            <a:latin typeface="Cambria Math" panose="02040503050406030204" pitchFamily="18" charset="0"/>
                          </a:rPr>
                          <m:t>𝑛</m:t>
                        </m:r>
                      </m:sub>
                      <m:sup>
                        <m:r>
                          <a:rPr lang="lv-LV" altLang="zh-CN" sz="2400" i="1">
                            <a:latin typeface="Cambria Math" panose="02040503050406030204" pitchFamily="18" charset="0"/>
                          </a:rPr>
                          <m:t>𝑘</m:t>
                        </m:r>
                      </m:sup>
                    </m:sSubSup>
                  </m:oMath>
                </a14:m>
                <a:r>
                  <a:rPr lang="en-US" sz="2400" dirty="0"/>
                  <a:t> </a:t>
                </a:r>
                <a:r>
                  <a:rPr lang="en-US" sz="2400" dirty="0" err="1"/>
                  <a:t>apzīmējam</a:t>
                </a:r>
                <a:r>
                  <a:rPr lang="en-US" sz="2400" dirty="0"/>
                  <a:t> </a:t>
                </a:r>
                <a:r>
                  <a:rPr lang="en-US" sz="2400" dirty="0" err="1"/>
                  <a:t>kombinācijas</a:t>
                </a:r>
                <a:r>
                  <a:rPr lang="en-US" sz="2400" dirty="0"/>
                  <a:t> no </a:t>
                </a:r>
                <a14:m>
                  <m:oMath xmlns:m="http://schemas.openxmlformats.org/officeDocument/2006/math">
                    <m:r>
                      <a:rPr lang="en-US" sz="2400" i="1" dirty="0" smtClean="0">
                        <a:latin typeface="Cambria Math" panose="02040503050406030204" pitchFamily="18" charset="0"/>
                      </a:rPr>
                      <m:t>𝑛</m:t>
                    </m:r>
                  </m:oMath>
                </a14:m>
                <a:r>
                  <a:rPr lang="en-US" sz="2400" dirty="0"/>
                  <a:t> pa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jeb</a:t>
                </a:r>
                <a:r>
                  <a:rPr lang="en-US" sz="2400" dirty="0"/>
                  <a:t>  </a:t>
                </a:r>
              </a:p>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𝑛</m:t>
                          </m:r>
                        </m:sub>
                        <m:sup>
                          <m:r>
                            <a:rPr lang="lv-LV" sz="2400" b="0" i="1" smtClean="0">
                              <a:latin typeface="Cambria Math" panose="02040503050406030204" pitchFamily="18" charset="0"/>
                            </a:rPr>
                            <m:t>𝑘</m:t>
                          </m:r>
                        </m:sup>
                      </m:sSubSup>
                      <m:r>
                        <a:rPr lang="lv-LV" sz="2400" b="0" i="1" smtClean="0">
                          <a:latin typeface="Cambria Math" panose="02040503050406030204" pitchFamily="18" charset="0"/>
                        </a:rPr>
                        <m:t>=</m:t>
                      </m:r>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𝑛</m:t>
                          </m:r>
                          <m:r>
                            <a:rPr lang="lv-LV" sz="2400" b="0" i="1" smtClean="0">
                              <a:latin typeface="Cambria Math" panose="02040503050406030204" pitchFamily="18" charset="0"/>
                            </a:rPr>
                            <m:t>!</m:t>
                          </m:r>
                        </m:num>
                        <m:den>
                          <m:r>
                            <a:rPr lang="lv-LV" sz="2400" b="0" i="1" smtClean="0">
                              <a:latin typeface="Cambria Math" panose="02040503050406030204" pitchFamily="18" charset="0"/>
                            </a:rPr>
                            <m:t>𝑘</m:t>
                          </m:r>
                          <m:r>
                            <a:rPr lang="lv-LV" sz="2400" b="0" i="1" smtClean="0">
                              <a:latin typeface="Cambria Math" panose="02040503050406030204" pitchFamily="18" charset="0"/>
                            </a:rPr>
                            <m:t>!∙</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m:t>
                              </m:r>
                              <m:r>
                                <a:rPr lang="lv-LV" sz="2400" b="0" i="1" smtClean="0">
                                  <a:latin typeface="Cambria Math" panose="02040503050406030204" pitchFamily="18" charset="0"/>
                                </a:rPr>
                                <m:t>𝑘</m:t>
                              </m:r>
                            </m:e>
                          </m:d>
                          <m:r>
                            <a:rPr lang="lv-LV" sz="2400" b="0" i="1" smtClean="0">
                              <a:latin typeface="Cambria Math" panose="02040503050406030204" pitchFamily="18" charset="0"/>
                            </a:rPr>
                            <m:t>!</m:t>
                          </m:r>
                        </m:den>
                      </m:f>
                    </m:oMath>
                  </m:oMathPara>
                </a14:m>
                <a:endParaRPr lang="en-US" sz="2400" dirty="0"/>
              </a:p>
              <a:p>
                <a:endParaRPr lang="en-US" sz="2400" dirty="0"/>
              </a:p>
              <a:p>
                <a:r>
                  <a:rPr lang="zh-CN" altLang="en-US" sz="2400" dirty="0"/>
                  <a:t>集合 </a:t>
                </a:r>
                <a14:m>
                  <m:oMath xmlns:m="http://schemas.openxmlformats.org/officeDocument/2006/math">
                    <m:r>
                      <a:rPr lang="en-US" altLang="zh-CN" sz="2400" i="1" dirty="0">
                        <a:latin typeface="Cambria Math" panose="02040503050406030204" pitchFamily="18" charset="0"/>
                      </a:rPr>
                      <m:t>{0,1,2,…,2012}</m:t>
                    </m:r>
                  </m:oMath>
                </a14:m>
                <a:r>
                  <a:rPr lang="en-US" altLang="zh-CN" sz="2400" dirty="0"/>
                  <a:t> </a:t>
                </a:r>
                <a:r>
                  <a:rPr lang="zh-CN" altLang="en-US" sz="2400" dirty="0"/>
                  <a:t>中有多少个元素 </a:t>
                </a:r>
                <a14:m>
                  <m:oMath xmlns:m="http://schemas.openxmlformats.org/officeDocument/2006/math">
                    <m:r>
                      <a:rPr lang="en-US" altLang="zh-CN" sz="2400" i="1" dirty="0">
                        <a:latin typeface="Cambria Math" panose="02040503050406030204" pitchFamily="18" charset="0"/>
                      </a:rPr>
                      <m:t>𝑘</m:t>
                    </m:r>
                  </m:oMath>
                </a14:m>
                <a:r>
                  <a:rPr lang="zh-CN" altLang="en-US" sz="2400" dirty="0"/>
                  <a:t>，使得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zh-CN" altLang="en-US" sz="2400" dirty="0"/>
                  <a:t>是</a:t>
                </a:r>
                <a:r>
                  <a:rPr lang="lv-LV" altLang="zh-CN" sz="2400" dirty="0"/>
                  <a:t> </a:t>
                </a:r>
                <a14:m>
                  <m:oMath xmlns:m="http://schemas.openxmlformats.org/officeDocument/2006/math">
                    <m:r>
                      <a:rPr lang="en-US" altLang="zh-CN" sz="2400" i="1" dirty="0">
                        <a:latin typeface="Cambria Math" panose="02040503050406030204" pitchFamily="18" charset="0"/>
                      </a:rPr>
                      <m:t>2012</m:t>
                    </m:r>
                  </m:oMath>
                </a14:m>
                <a:r>
                  <a:rPr lang="en-US" altLang="zh-CN" sz="2400" dirty="0"/>
                  <a:t> </a:t>
                </a:r>
                <a:r>
                  <a:rPr lang="zh-CN" altLang="en-US" sz="2400" dirty="0"/>
                  <a:t>的倍数？</a:t>
                </a:r>
                <a:endParaRPr lang="lv-LV" sz="2400" dirty="0"/>
              </a:p>
              <a:p>
                <a:endParaRPr lang="en-US" sz="2400" dirty="0"/>
              </a:p>
            </p:txBody>
          </p:sp>
        </mc:Choice>
        <mc:Fallback xmlns="">
          <p:sp>
            <p:nvSpPr>
              <p:cNvPr id="9" name="Content Placeholder 8">
                <a:extLst>
                  <a:ext uri="{FF2B5EF4-FFF2-40B4-BE49-F238E27FC236}">
                    <a16:creationId xmlns:a16="http://schemas.microsoft.com/office/drawing/2014/main" id="{C71D08A4-B745-514E-970D-85B9C0EA617F}"/>
                  </a:ext>
                </a:extLst>
              </p:cNvPr>
              <p:cNvSpPr>
                <a:spLocks noGrp="1" noRot="1" noChangeAspect="1" noMove="1" noResize="1" noEditPoints="1" noAdjustHandles="1" noChangeArrowheads="1" noChangeShapeType="1" noTextEdit="1"/>
              </p:cNvSpPr>
              <p:nvPr>
                <p:ph idx="1"/>
              </p:nvPr>
            </p:nvSpPr>
            <p:spPr>
              <a:blipFill>
                <a:blip r:embed="rId2"/>
                <a:stretch>
                  <a:fillRect l="-2099" t="-2069" r="-900"/>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FF7FD556-DEB9-5641-A61A-AF5C43153C9B}"/>
              </a:ext>
            </a:extLst>
          </p:cNvPr>
          <p:cNvSpPr>
            <a:spLocks noGrp="1"/>
          </p:cNvSpPr>
          <p:nvPr>
            <p:ph type="title"/>
          </p:nvPr>
        </p:nvSpPr>
        <p:spPr/>
        <p:txBody>
          <a:bodyPr/>
          <a:lstStyle/>
          <a:p>
            <a:r>
              <a:rPr lang="en-US" sz="2400" dirty="0"/>
              <a:t>CGMO2012.8</a:t>
            </a:r>
          </a:p>
        </p:txBody>
      </p:sp>
    </p:spTree>
    <p:extLst>
      <p:ext uri="{BB962C8B-B14F-4D97-AF65-F5344CB8AC3E}">
        <p14:creationId xmlns:p14="http://schemas.microsoft.com/office/powerpoint/2010/main" val="2188854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Ležandra [Legendre] formula:</a:t>
                </a:r>
              </a:p>
              <a:p>
                <a:r>
                  <a:rPr lang="lv-LV" dirty="0"/>
                  <a:t>Apzīmējam ar </a:t>
                </a:r>
                <a14:m>
                  <m:oMath xmlns:m="http://schemas.openxmlformats.org/officeDocument/2006/math">
                    <m:r>
                      <a:rPr lang="lv-LV" i="1" dirty="0" smtClean="0">
                        <a:latin typeface="Cambria Math" panose="02040503050406030204" pitchFamily="18" charset="0"/>
                      </a:rPr>
                      <m:t>𝑝</m:t>
                    </m:r>
                  </m:oMath>
                </a14:m>
                <a:r>
                  <a:rPr lang="lv-LV" dirty="0"/>
                  <a:t> jebkuru pirmskaitli un </a:t>
                </a:r>
                <a14:m>
                  <m:oMath xmlns:m="http://schemas.openxmlformats.org/officeDocument/2006/math">
                    <m:r>
                      <a:rPr lang="lv-LV" i="1" dirty="0" smtClean="0">
                        <a:latin typeface="Cambria Math" panose="02040503050406030204" pitchFamily="18" charset="0"/>
                      </a:rPr>
                      <m:t>𝑛</m:t>
                    </m:r>
                  </m:oMath>
                </a14:m>
                <a:r>
                  <a:rPr lang="lv-LV" dirty="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a:p>
              <a:p>
                <a:r>
                  <a:rPr lang="lv-LV" dirty="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Ležandra formula</a:t>
            </a:r>
            <a:endParaRPr lang="en-US" dirty="0"/>
          </a:p>
        </p:txBody>
      </p:sp>
    </p:spTree>
    <p:extLst>
      <p:ext uri="{BB962C8B-B14F-4D97-AF65-F5344CB8AC3E}">
        <p14:creationId xmlns:p14="http://schemas.microsoft.com/office/powerpoint/2010/main" val="225501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a:t>Teorēma [Lucas]: </a:t>
                </a:r>
                <a:r>
                  <a:rPr lang="lv-LV" dirty="0"/>
                  <a:t>Visiem nenegatīviem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a:p>
              <a:p>
                <a:r>
                  <a:rPr lang="lv-LV" dirty="0"/>
                  <a:t>kur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a:t>U</a:t>
                </a:r>
                <a:r>
                  <a:rPr lang="lv-LV" b="0" dirty="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93310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Teorēma [Ernst Kummer]:</a:t>
                </a:r>
                <a:r>
                  <a:rPr lang="lv-LV" dirty="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a:t>, tad pirmskaitļa </a:t>
                </a:r>
                <a14:m>
                  <m:oMath xmlns:m="http://schemas.openxmlformats.org/officeDocument/2006/math">
                    <m:r>
                      <a:rPr lang="lv-LV" i="1" dirty="0" smtClean="0">
                        <a:latin typeface="Cambria Math" panose="02040503050406030204" pitchFamily="18" charset="0"/>
                      </a:rPr>
                      <m:t>𝑝</m:t>
                    </m:r>
                  </m:oMath>
                </a14:m>
                <a:r>
                  <a:rPr lang="lv-LV" dirty="0"/>
                  <a:t> indekss kombinācijai pa </a:t>
                </a:r>
                <a14:m>
                  <m:oMath xmlns:m="http://schemas.openxmlformats.org/officeDocument/2006/math">
                    <m:r>
                      <a:rPr lang="lv-LV" i="1" dirty="0" smtClean="0">
                        <a:latin typeface="Cambria Math" panose="02040503050406030204" pitchFamily="18" charset="0"/>
                      </a:rPr>
                      <m:t>𝑚</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a:p>
              <a:p>
                <a:r>
                  <a:rPr lang="lv-LV" dirty="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a:t> pie bāzes </a:t>
                </a:r>
                <a14:m>
                  <m:oMath xmlns:m="http://schemas.openxmlformats.org/officeDocument/2006/math">
                    <m:r>
                      <a:rPr lang="lv-LV" i="1" dirty="0" smtClean="0">
                        <a:latin typeface="Cambria Math" panose="02040503050406030204" pitchFamily="18" charset="0"/>
                      </a:rPr>
                      <m:t>𝑝</m:t>
                    </m:r>
                  </m:oMath>
                </a14:m>
                <a:r>
                  <a:rPr lang="lv-LV"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Kummera teorēma</a:t>
            </a:r>
            <a:endParaRPr lang="en-US" dirty="0"/>
          </a:p>
        </p:txBody>
      </p:sp>
    </p:spTree>
    <p:extLst>
      <p:ext uri="{BB962C8B-B14F-4D97-AF65-F5344CB8AC3E}">
        <p14:creationId xmlns:p14="http://schemas.microsoft.com/office/powerpoint/2010/main" val="2034700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47471" y="1334278"/>
                <a:ext cx="8456803" cy="3104372"/>
              </a:xfrm>
            </p:spPr>
            <p:txBody>
              <a:bodyPr>
                <a:normAutofit/>
              </a:bodyPr>
              <a:lstStyle/>
              <a:p>
                <a:r>
                  <a:rPr lang="lv-LV" sz="2400" dirty="0"/>
                  <a:t>(1) Sadalām reizinātājos: </a:t>
                </a:r>
                <a14:m>
                  <m:oMath xmlns:m="http://schemas.openxmlformats.org/officeDocument/2006/math">
                    <m:r>
                      <a:rPr lang="lv-LV" sz="2400" i="1" dirty="0" smtClean="0">
                        <a:latin typeface="Cambria Math" panose="02040503050406030204" pitchFamily="18" charset="0"/>
                      </a:rPr>
                      <m:t>2012 =</m:t>
                    </m:r>
                    <m:sSup>
                      <m:sSupPr>
                        <m:ctrlPr>
                          <a:rPr lang="lv-LV" sz="2400" i="1" dirty="0" smtClean="0">
                            <a:latin typeface="Cambria Math" panose="02040503050406030204" pitchFamily="18" charset="0"/>
                          </a:rPr>
                        </m:ctrlPr>
                      </m:sSupPr>
                      <m:e>
                        <m:r>
                          <a:rPr lang="lv-LV" sz="2400" b="0" i="1" dirty="0" smtClean="0">
                            <a:latin typeface="Cambria Math" panose="02040503050406030204" pitchFamily="18" charset="0"/>
                          </a:rPr>
                          <m:t>2</m:t>
                        </m:r>
                      </m:e>
                      <m:sup>
                        <m:r>
                          <a:rPr lang="lv-LV" sz="2400" b="0" i="1" dirty="0" smtClean="0">
                            <a:latin typeface="Cambria Math" panose="02040503050406030204" pitchFamily="18" charset="0"/>
                          </a:rPr>
                          <m:t>2</m:t>
                        </m:r>
                      </m:sup>
                    </m:sSup>
                    <m:r>
                      <a:rPr lang="lv-LV" sz="2400" i="1" dirty="0" smtClean="0">
                        <a:latin typeface="Cambria Math" panose="02040503050406030204" pitchFamily="18" charset="0"/>
                        <a:ea typeface="Cambria Math" panose="02040503050406030204" pitchFamily="18" charset="0"/>
                      </a:rPr>
                      <m:t>∙</m:t>
                    </m:r>
                    <m:r>
                      <a:rPr lang="lv-LV" sz="2400" b="0" i="0" dirty="0" smtClean="0">
                        <a:latin typeface="Cambria Math" panose="02040503050406030204" pitchFamily="18" charset="0"/>
                      </a:rPr>
                      <m:t>503</m:t>
                    </m:r>
                  </m:oMath>
                </a14:m>
                <a:r>
                  <a:rPr lang="lv-LV" sz="2400" dirty="0"/>
                  <a:t> </a:t>
                </a:r>
              </a:p>
              <a:p>
                <a:r>
                  <a:rPr lang="lv-LV" sz="2400" dirty="0"/>
                  <a:t>(2) Ievērojam, ka </a:t>
                </a:r>
                <a14:m>
                  <m:oMath xmlns:m="http://schemas.openxmlformats.org/officeDocument/2006/math">
                    <m:r>
                      <a:rPr lang="lv-LV" sz="2400" b="0" i="1" smtClean="0">
                        <a:latin typeface="Cambria Math" panose="02040503050406030204" pitchFamily="18" charset="0"/>
                      </a:rPr>
                      <m:t>503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i="1" dirty="0" smtClean="0">
                        <a:latin typeface="Cambria Math" panose="02040503050406030204" pitchFamily="18" charset="0"/>
                      </a:rPr>
                      <m:t>503</m:t>
                    </m:r>
                    <m:r>
                      <a:rPr lang="lv-LV" sz="2400" i="1">
                        <a:latin typeface="Cambria Math"/>
                      </a:rPr>
                      <m:t>∤</m:t>
                    </m:r>
                    <m:r>
                      <a:rPr lang="lv-LV" sz="2400" b="0" i="1" dirty="0" smtClean="0">
                        <a:latin typeface="Cambria Math" panose="02040503050406030204" pitchFamily="18" charset="0"/>
                      </a:rPr>
                      <m:t>𝑘</m:t>
                    </m:r>
                    <m:r>
                      <a:rPr lang="lv-LV" sz="2400" b="0" i="1" dirty="0" smtClean="0">
                        <a:latin typeface="Cambria Math" panose="02040503050406030204" pitchFamily="18" charset="0"/>
                      </a:rPr>
                      <m:t> </m:t>
                    </m:r>
                  </m:oMath>
                </a14:m>
                <a:r>
                  <a:rPr lang="lv-LV" sz="2400" dirty="0"/>
                  <a:t> </a:t>
                </a:r>
              </a:p>
              <a:p>
                <a:r>
                  <a:rPr lang="lv-LV" sz="2400" dirty="0"/>
                  <a:t>(3) Ievērojam, ka </a:t>
                </a:r>
                <a14:m>
                  <m:oMath xmlns:m="http://schemas.openxmlformats.org/officeDocument/2006/math">
                    <m:r>
                      <a:rPr lang="lv-LV" sz="2400" b="0" i="1" smtClean="0">
                        <a:latin typeface="Cambria Math" panose="02040503050406030204" pitchFamily="18" charset="0"/>
                      </a:rPr>
                      <m:t>4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b="0" i="1" dirty="0" smtClean="0">
                        <a:latin typeface="Cambria Math" panose="02040503050406030204" pitchFamily="18" charset="0"/>
                      </a:rPr>
                      <m:t>2</m:t>
                    </m:r>
                    <m:r>
                      <a:rPr lang="lv-LV" sz="2400" i="1">
                        <a:latin typeface="Cambria Math"/>
                      </a:rPr>
                      <m:t>∤</m:t>
                    </m:r>
                    <m:r>
                      <a:rPr lang="lv-LV" sz="2400" i="1" dirty="0">
                        <a:latin typeface="Cambria Math" panose="02040503050406030204" pitchFamily="18" charset="0"/>
                      </a:rPr>
                      <m:t>𝑘</m:t>
                    </m:r>
                    <m:r>
                      <a:rPr lang="lv-LV" sz="2400" i="1" dirty="0">
                        <a:latin typeface="Cambria Math" panose="02040503050406030204" pitchFamily="18" charset="0"/>
                      </a:rPr>
                      <m:t> </m:t>
                    </m:r>
                  </m:oMath>
                </a14:m>
                <a:endParaRPr lang="lv-LV" sz="2400" dirty="0"/>
              </a:p>
              <a:p>
                <a:r>
                  <a:rPr lang="lv-LV" sz="2400" dirty="0"/>
                  <a:t>Vismaz ar vienu no skaitļiem </a:t>
                </a:r>
                <a14:m>
                  <m:oMath xmlns:m="http://schemas.openxmlformats.org/officeDocument/2006/math">
                    <m:r>
                      <a:rPr lang="lv-LV" sz="2400" i="1" dirty="0" smtClean="0">
                        <a:latin typeface="Cambria Math" panose="02040503050406030204" pitchFamily="18" charset="0"/>
                      </a:rPr>
                      <m:t>2</m:t>
                    </m:r>
                  </m:oMath>
                </a14:m>
                <a:r>
                  <a:rPr lang="lv-LV" sz="2400" dirty="0"/>
                  <a:t> vai </a:t>
                </a:r>
                <a14:m>
                  <m:oMath xmlns:m="http://schemas.openxmlformats.org/officeDocument/2006/math">
                    <m:r>
                      <a:rPr lang="lv-LV" sz="2400" i="1" dirty="0" smtClean="0">
                        <a:latin typeface="Cambria Math" panose="02040503050406030204" pitchFamily="18" charset="0"/>
                      </a:rPr>
                      <m:t>503</m:t>
                    </m:r>
                  </m:oMath>
                </a14:m>
                <a:r>
                  <a:rPr lang="lv-LV" sz="2400" dirty="0"/>
                  <a:t> dalās </a:t>
                </a:r>
                <a:br>
                  <a:rPr lang="lv-LV" sz="2400" dirty="0"/>
                </a:br>
                <a14:m>
                  <m:oMath xmlns:m="http://schemas.openxmlformats.org/officeDocument/2006/math">
                    <m:r>
                      <a:rPr lang="lv-LV" sz="2400" i="1" dirty="0" smtClean="0">
                        <a:latin typeface="Cambria Math" panose="02040503050406030204" pitchFamily="18" charset="0"/>
                      </a:rPr>
                      <m:t>100</m:t>
                    </m:r>
                    <m:r>
                      <a:rPr lang="lv-LV" sz="2400" b="0" i="1" dirty="0" smtClean="0">
                        <a:latin typeface="Cambria Math" panose="02040503050406030204" pitchFamily="18" charset="0"/>
                      </a:rPr>
                      <m:t>7</m:t>
                    </m:r>
                    <m:r>
                      <a:rPr lang="lv-LV" sz="2400" i="1" dirty="0" smtClean="0">
                        <a:latin typeface="Cambria Math" panose="02040503050406030204" pitchFamily="18" charset="0"/>
                      </a:rPr>
                      <m:t> +</m:t>
                    </m:r>
                    <m:r>
                      <a:rPr lang="lv-LV" sz="2400" b="0" i="1" dirty="0" smtClean="0">
                        <a:latin typeface="Cambria Math" panose="02040503050406030204" pitchFamily="18" charset="0"/>
                      </a:rPr>
                      <m:t>5</m:t>
                    </m:r>
                    <m:r>
                      <a:rPr lang="lv-LV" sz="2400" i="1" dirty="0" smtClean="0">
                        <a:latin typeface="Cambria Math" panose="02040503050406030204" pitchFamily="18" charset="0"/>
                      </a:rPr>
                      <m:t> –</m:t>
                    </m:r>
                    <m:r>
                      <a:rPr lang="lv-LV" sz="2400" b="0" i="1" dirty="0" smtClean="0">
                        <a:latin typeface="Cambria Math" panose="02040503050406030204" pitchFamily="18" charset="0"/>
                      </a:rPr>
                      <m:t>3</m:t>
                    </m:r>
                    <m:r>
                      <a:rPr lang="lv-LV" sz="2400" i="1" dirty="0" smtClean="0">
                        <a:latin typeface="Cambria Math" panose="02040503050406030204" pitchFamily="18" charset="0"/>
                      </a:rPr>
                      <m:t> = 100</m:t>
                    </m:r>
                    <m:r>
                      <a:rPr lang="lv-LV" sz="2400" b="0" i="1" dirty="0" smtClean="0">
                        <a:latin typeface="Cambria Math" panose="02040503050406030204" pitchFamily="18" charset="0"/>
                      </a:rPr>
                      <m:t>9</m:t>
                    </m:r>
                  </m:oMath>
                </a14:m>
                <a:r>
                  <a:rPr lang="lv-LV" sz="2400" dirty="0"/>
                  <a:t>.   </a:t>
                </a:r>
              </a:p>
              <a:p>
                <a:r>
                  <a:rPr lang="lv-LV" sz="2400" dirty="0"/>
                  <a:t>Pārējie mums der. To ir </a:t>
                </a:r>
                <a14:m>
                  <m:oMath xmlns:m="http://schemas.openxmlformats.org/officeDocument/2006/math">
                    <m:r>
                      <a:rPr lang="lv-LV" sz="2400" i="1" dirty="0" smtClean="0">
                        <a:latin typeface="Cambria Math" panose="02040503050406030204" pitchFamily="18" charset="0"/>
                      </a:rPr>
                      <m:t>2013 – 1009 = 1004</m:t>
                    </m:r>
                  </m:oMath>
                </a14:m>
                <a:r>
                  <a:rPr lang="lv-LV" sz="2400" dirty="0"/>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47471" y="1334278"/>
                <a:ext cx="8456803" cy="3104372"/>
              </a:xfrm>
              <a:blipFill>
                <a:blip r:embed="rId2"/>
                <a:stretch>
                  <a:fillRect l="-2099" t="-2846"/>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lv-LV" dirty="0"/>
              <a:t>CGMO Uzdevums</a:t>
            </a:r>
            <a:endParaRPr lang="en-US" dirty="0"/>
          </a:p>
        </p:txBody>
      </p:sp>
    </p:spTree>
    <p:extLst>
      <p:ext uri="{BB962C8B-B14F-4D97-AF65-F5344CB8AC3E}">
        <p14:creationId xmlns:p14="http://schemas.microsoft.com/office/powerpoint/2010/main" val="2575095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lv-LV" dirty="0"/>
              <a:t>āpinātāja pacelšana</a:t>
            </a:r>
            <a:r>
              <a:rPr lang="en-US" dirty="0"/>
              <a:t>s</a:t>
            </a:r>
            <a:br>
              <a:rPr lang="en-US" dirty="0"/>
            </a:br>
            <a:r>
              <a:rPr lang="en-US" dirty="0"/>
              <a:t>lemma</a:t>
            </a:r>
            <a:r>
              <a:rPr lang="lv-LV" dirty="0"/>
              <a:t>s</a:t>
            </a:r>
            <a:endParaRPr lang="en-US" dirty="0"/>
          </a:p>
        </p:txBody>
      </p:sp>
      <p:pic>
        <p:nvPicPr>
          <p:cNvPr id="614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78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Piemēri ar desmitnieka pakāpēm</a:t>
            </a:r>
            <a:endParaRPr lang="en-US" dirty="0"/>
          </a:p>
        </p:txBody>
      </p:sp>
    </p:spTree>
    <p:extLst>
      <p:ext uri="{BB962C8B-B14F-4D97-AF65-F5344CB8AC3E}">
        <p14:creationId xmlns:p14="http://schemas.microsoft.com/office/powerpoint/2010/main" val="3228392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99" t="-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013868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err="1"/>
              <a:t>Eilera</a:t>
            </a:r>
            <a:r>
              <a:rPr lang="en-US" dirty="0"/>
              <a:t> </a:t>
            </a:r>
            <a:r>
              <a:rPr lang="en-US" dirty="0" err="1"/>
              <a:t>teor</a:t>
            </a:r>
            <a:r>
              <a:rPr lang="lv-LV" dirty="0"/>
              <a:t>ēma tik precīzu novērtējumu nedod</a:t>
            </a:r>
            <a:endParaRPr lang="en-US" dirty="0"/>
          </a:p>
        </p:txBody>
      </p:sp>
    </p:spTree>
    <p:extLst>
      <p:ext uri="{BB962C8B-B14F-4D97-AF65-F5344CB8AC3E}">
        <p14:creationId xmlns:p14="http://schemas.microsoft.com/office/powerpoint/2010/main" val="1889140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lv-LV" dirty="0" smtClean="0"/>
              <a:t>VO2019; G9P3, G10P3. </a:t>
            </a:r>
          </a:p>
          <a:p>
            <a:endParaRPr lang="lv-LV" dirty="0"/>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endParaRPr lang="lv-LV"/>
          </a:p>
        </p:txBody>
      </p:sp>
    </p:spTree>
    <p:extLst>
      <p:ext uri="{BB962C8B-B14F-4D97-AF65-F5344CB8AC3E}">
        <p14:creationId xmlns:p14="http://schemas.microsoft.com/office/powerpoint/2010/main" val="3243870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04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00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3219748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727623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2400" b="1" dirty="0"/>
                  <a:t>Uzdevums 2.9 (Valsts4Posms-1993.9-12.2): </a:t>
                </a:r>
                <a:r>
                  <a:rPr lang="en-US" sz="2400" dirty="0"/>
                  <a:t>Dots </a:t>
                </a:r>
                <a:r>
                  <a:rPr lang="en-US" sz="2400" dirty="0" err="1"/>
                  <a:t>naturāls</a:t>
                </a:r>
                <a:r>
                  <a:rPr lang="en-US" sz="2400" dirty="0"/>
                  <a:t> </a:t>
                </a:r>
                <a:r>
                  <a:rPr lang="en-US" sz="2400" dirty="0" err="1"/>
                  <a:t>skaitlis</a:t>
                </a:r>
                <a:r>
                  <a:rPr lang="en-US" sz="2400" dirty="0"/>
                  <a:t>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&gt;2</m:t>
                    </m:r>
                  </m:oMath>
                </a14:m>
                <a:r>
                  <a:rPr lang="en-US" sz="2400" dirty="0"/>
                  <a:t>. </a:t>
                </a:r>
                <a:r>
                  <a:rPr lang="en-US" sz="2400" dirty="0" err="1"/>
                  <a:t>Pierādīt</a:t>
                </a:r>
                <a:r>
                  <a:rPr lang="en-US" sz="2400" dirty="0"/>
                  <a:t>, </a:t>
                </a:r>
                <a:r>
                  <a:rPr lang="en-US" sz="2400" dirty="0" err="1"/>
                  <a:t>ka</a:t>
                </a:r>
                <a:r>
                  <a:rPr lang="en-US" sz="2400" dirty="0"/>
                  <a:t> </a:t>
                </a:r>
                <a:r>
                  <a:rPr lang="en-US" sz="2400" dirty="0" err="1"/>
                  <a:t>eksistē</a:t>
                </a:r>
                <a:r>
                  <a:rPr lang="en-US" sz="2400" dirty="0"/>
                  <a:t> </a:t>
                </a:r>
                <a:r>
                  <a:rPr lang="en-US" sz="2400" dirty="0" err="1"/>
                  <a:t>tikai</a:t>
                </a:r>
                <a:r>
                  <a:rPr lang="en-US" sz="2400" dirty="0"/>
                  <a:t> </a:t>
                </a:r>
                <a:r>
                  <a:rPr lang="en-US" sz="2400" dirty="0" err="1"/>
                  <a:t>galīgs</a:t>
                </a:r>
                <a:r>
                  <a:rPr lang="en-US" sz="2400" dirty="0"/>
                  <a:t> </a:t>
                </a:r>
                <a:r>
                  <a:rPr lang="en-US" sz="2400" dirty="0" err="1"/>
                  <a:t>skaits</a:t>
                </a:r>
                <a:r>
                  <a:rPr lang="en-US" sz="2400" dirty="0"/>
                  <a:t> </a:t>
                </a:r>
                <a:r>
                  <a:rPr lang="en-US" sz="2400" dirty="0" err="1"/>
                  <a:t>tādu</a:t>
                </a:r>
                <a:r>
                  <a:rPr lang="en-US" sz="2400" dirty="0"/>
                  <a:t> </a:t>
                </a:r>
                <a:r>
                  <a:rPr lang="en-US" sz="2400" dirty="0" err="1"/>
                  <a:t>naturālu</a:t>
                </a:r>
                <a:r>
                  <a:rPr lang="en-US" sz="2400" dirty="0"/>
                  <a:t> </a:t>
                </a:r>
                <a14:m>
                  <m:oMath xmlns:m="http://schemas.openxmlformats.org/officeDocument/2006/math">
                    <m:r>
                      <a:rPr lang="en-US" sz="2400" i="1" dirty="0" smtClean="0">
                        <a:latin typeface="Cambria Math" panose="02040503050406030204" pitchFamily="18" charset="0"/>
                      </a:rPr>
                      <m:t>𝑛</m:t>
                    </m:r>
                  </m:oMath>
                </a14:m>
                <a:r>
                  <a:rPr lang="en-US" sz="2400" dirty="0"/>
                  <a:t>, </a:t>
                </a:r>
                <a:r>
                  <a:rPr lang="en-US" sz="2400" dirty="0" err="1"/>
                  <a:t>ka</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−1</m:t>
                    </m:r>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en-US" sz="2400" dirty="0"/>
                  <a:t>.</a:t>
                </a:r>
              </a:p>
              <a:p>
                <a:endParaRPr lang="en-US" sz="2400" dirty="0"/>
              </a:p>
              <a:p>
                <a:endParaRPr lang="en-US" sz="2400" dirty="0"/>
              </a:p>
              <a:p>
                <a:r>
                  <a:rPr lang="en-US" sz="2400" dirty="0" err="1"/>
                  <a:t>Izv</a:t>
                </a:r>
                <a:r>
                  <a:rPr lang="lv-LV" sz="2400" dirty="0"/>
                  <a:t>ēlamies «patvaļīgu naturālu skaitli» </a:t>
                </a:r>
                <a14:m>
                  <m:oMath xmlns:m="http://schemas.openxmlformats.org/officeDocument/2006/math">
                    <m:r>
                      <a:rPr lang="lv-LV" sz="2400" i="1" dirty="0" smtClean="0">
                        <a:latin typeface="Cambria Math" panose="02040503050406030204" pitchFamily="18" charset="0"/>
                      </a:rPr>
                      <m:t>17</m:t>
                    </m:r>
                  </m:oMath>
                </a14:m>
                <a:r>
                  <a:rPr lang="lv-LV" sz="2400" dirty="0"/>
                  <a:t>. Aprēķinām tā dažādās pakāpes un to dalāmību ar 2.  </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2099" t="-275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4160652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729247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1179648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175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a:t> - </a:t>
                </a:r>
                <a:r>
                  <a:rPr lang="en-US" dirty="0" err="1"/>
                  <a:t>vairumam</a:t>
                </a:r>
                <a:r>
                  <a:rPr lang="en-US" dirty="0"/>
                  <a:t> </a:t>
                </a:r>
                <a:r>
                  <a:rPr lang="en-US" dirty="0" err="1"/>
                  <a:t>skait</a:t>
                </a:r>
                <a:r>
                  <a:rPr lang="lv-LV" dirty="0"/>
                  <a:t>ļu kombinācija pa </a:t>
                </a:r>
                <a14:m>
                  <m:oMath xmlns:m="http://schemas.openxmlformats.org/officeDocument/2006/math">
                    <m:r>
                      <a:rPr lang="lv-LV" i="1" dirty="0" smtClean="0">
                        <a:latin typeface="Cambria Math" panose="02040503050406030204" pitchFamily="18" charset="0"/>
                      </a:rPr>
                      <m:t>7</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 dalās ar mazām skaitļa </a:t>
                </a:r>
                <a14:m>
                  <m:oMath xmlns:m="http://schemas.openxmlformats.org/officeDocument/2006/math">
                    <m:r>
                      <a:rPr lang="lv-LV" i="1" dirty="0" smtClean="0">
                        <a:latin typeface="Cambria Math" panose="02040503050406030204" pitchFamily="18" charset="0"/>
                      </a:rPr>
                      <m:t>3</m:t>
                    </m:r>
                  </m:oMath>
                </a14:m>
                <a:r>
                  <a:rPr lang="lv-LV" dirty="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358387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Uzdevums 2.8 (Valsts4Posms-1992.12.1): </a:t>
                </a:r>
                <a:r>
                  <a:rPr lang="lv-LV" dirty="0"/>
                  <a:t>Pierādīt, ka eksistē bezgalīgi daudz naturālu skaitļu kvadrātu, kurus var iegūt, divas reizes pēc kārtas uzrakstot kādu naturālu skaitli.</a:t>
                </a:r>
              </a:p>
              <a:p>
                <a:endParaRPr lang="lv-LV" dirty="0"/>
              </a:p>
              <a:p>
                <a14:m>
                  <m:oMath xmlns:m="http://schemas.openxmlformats.org/officeDocument/2006/math">
                    <m:sSub>
                      <m:sSubPr>
                        <m:ctrlPr>
                          <a:rPr lang="lv-LV" i="1" smtClean="0">
                            <a:solidFill>
                              <a:srgbClr val="E62D1E"/>
                            </a:solidFill>
                            <a:latin typeface="Cambria Math" panose="02040503050406030204" pitchFamily="18" charset="0"/>
                          </a:rPr>
                        </m:ctrlPr>
                      </m:sSubPr>
                      <m:e>
                        <m:r>
                          <a:rPr lang="lv-LV" i="1">
                            <a:solidFill>
                              <a:srgbClr val="E62D1E"/>
                            </a:solidFill>
                            <a:latin typeface="Cambria Math" panose="02040503050406030204" pitchFamily="18" charset="0"/>
                          </a:rPr>
                          <m:t>𝒗</m:t>
                        </m:r>
                      </m:e>
                      <m:sub>
                        <m:r>
                          <a:rPr lang="lv-LV" b="0" i="1" smtClean="0">
                            <a:solidFill>
                              <a:srgbClr val="E62D1E"/>
                            </a:solidFill>
                            <a:latin typeface="Cambria Math" panose="02040503050406030204" pitchFamily="18" charset="0"/>
                          </a:rPr>
                          <m:t>11</m:t>
                        </m:r>
                      </m:sub>
                    </m:sSub>
                    <m:d>
                      <m:dPr>
                        <m:ctrlPr>
                          <a:rPr lang="lv-LV" i="1">
                            <a:solidFill>
                              <a:srgbClr val="E62D1E"/>
                            </a:solidFill>
                            <a:latin typeface="Cambria Math" panose="02040503050406030204" pitchFamily="18" charset="0"/>
                          </a:rPr>
                        </m:ctrlPr>
                      </m:dPr>
                      <m:e>
                        <m:sSup>
                          <m:sSupPr>
                            <m:ctrlPr>
                              <a:rPr lang="lv-LV" i="1">
                                <a:solidFill>
                                  <a:srgbClr val="E62D1E"/>
                                </a:solidFill>
                                <a:latin typeface="Cambria Math" panose="02040503050406030204" pitchFamily="18" charset="0"/>
                              </a:rPr>
                            </m:ctrlPr>
                          </m:sSupPr>
                          <m:e>
                            <m:r>
                              <a:rPr lang="lv-LV" i="1">
                                <a:solidFill>
                                  <a:srgbClr val="E62D1E"/>
                                </a:solidFill>
                                <a:latin typeface="Cambria Math" panose="02040503050406030204" pitchFamily="18" charset="0"/>
                              </a:rPr>
                              <m:t>𝟏</m:t>
                            </m:r>
                            <m:r>
                              <a:rPr lang="lv-LV" b="1" i="1" smtClean="0">
                                <a:solidFill>
                                  <a:srgbClr val="E62D1E"/>
                                </a:solidFill>
                                <a:latin typeface="Cambria Math" panose="02040503050406030204" pitchFamily="18" charset="0"/>
                              </a:rPr>
                              <m:t>𝟎</m:t>
                            </m:r>
                          </m:e>
                          <m:sup>
                            <m:r>
                              <a:rPr lang="lv-LV" i="1">
                                <a:solidFill>
                                  <a:srgbClr val="E62D1E"/>
                                </a:solidFill>
                                <a:latin typeface="Cambria Math" panose="02040503050406030204" pitchFamily="18" charset="0"/>
                              </a:rPr>
                              <m:t>𝒏</m:t>
                            </m:r>
                          </m:sup>
                        </m:sSup>
                        <m:r>
                          <a:rPr lang="lv-LV" b="0" i="1" smtClean="0">
                            <a:solidFill>
                              <a:srgbClr val="E62D1E"/>
                            </a:solidFill>
                            <a:latin typeface="Cambria Math" panose="02040503050406030204" pitchFamily="18" charset="0"/>
                          </a:rPr>
                          <m:t>+</m:t>
                        </m:r>
                        <m:r>
                          <a:rPr lang="lv-LV" i="1">
                            <a:solidFill>
                              <a:srgbClr val="E62D1E"/>
                            </a:solidFill>
                            <a:latin typeface="Cambria Math" panose="02040503050406030204" pitchFamily="18" charset="0"/>
                          </a:rPr>
                          <m:t>𝟏</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Uzdevums 2.8</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075" y="2068527"/>
            <a:ext cx="6813178" cy="2814139"/>
          </a:xfrm>
          <a:prstGeom prst="rect">
            <a:avLst/>
          </a:prstGeom>
        </p:spPr>
      </p:pic>
    </p:spTree>
    <p:extLst>
      <p:ext uri="{BB962C8B-B14F-4D97-AF65-F5344CB8AC3E}">
        <p14:creationId xmlns:p14="http://schemas.microsoft.com/office/powerpoint/2010/main" val="4180701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Modulārās aritmētikas lietojums: </a:t>
            </a:r>
            <a:br>
              <a:rPr lang="lv-LV" dirty="0" smtClean="0"/>
            </a:br>
            <a:r>
              <a:rPr lang="lv-LV" dirty="0" smtClean="0"/>
              <a:t>forall n, S(n) = n (mod 9). </a:t>
            </a:r>
          </a:p>
          <a:p>
            <a:endParaRPr lang="lv-LV" dirty="0"/>
          </a:p>
          <a:p>
            <a:endParaRPr lang="lv-LV" dirty="0"/>
          </a:p>
        </p:txBody>
      </p:sp>
      <p:sp>
        <p:nvSpPr>
          <p:cNvPr id="3" name="Content Placeholder 2"/>
          <p:cNvSpPr>
            <a:spLocks noGrp="1"/>
          </p:cNvSpPr>
          <p:nvPr>
            <p:ph idx="10"/>
          </p:nvPr>
        </p:nvSpPr>
        <p:spPr/>
        <p:txBody>
          <a:bodyPr/>
          <a:lstStyle/>
          <a:p>
            <a:endParaRPr lang="lv-LV"/>
          </a:p>
        </p:txBody>
      </p:sp>
      <p:sp>
        <p:nvSpPr>
          <p:cNvPr id="4" name="Title 3"/>
          <p:cNvSpPr>
            <a:spLocks noGrp="1"/>
          </p:cNvSpPr>
          <p:nvPr>
            <p:ph type="title"/>
          </p:nvPr>
        </p:nvSpPr>
        <p:spPr/>
        <p:txBody>
          <a:bodyPr/>
          <a:lstStyle/>
          <a:p>
            <a:endParaRPr lang="lv-LV"/>
          </a:p>
        </p:txBody>
      </p:sp>
    </p:spTree>
    <p:extLst>
      <p:ext uri="{BB962C8B-B14F-4D97-AF65-F5344CB8AC3E}">
        <p14:creationId xmlns:p14="http://schemas.microsoft.com/office/powerpoint/2010/main" val="12089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a:t>Uzdevums: </a:t>
                </a:r>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a:latin typeface="Cambria Math" panose="02040503050406030204" pitchFamily="18" charset="0"/>
                          </a:rPr>
                        </m:ctrlPr>
                      </m:sSupPr>
                      <m:e>
                        <m:r>
                          <a:rPr lang="lv-LV" sz="2400" i="1">
                            <a:latin typeface="Cambria Math" panose="02040503050406030204" pitchFamily="18" charset="0"/>
                          </a:rPr>
                          <m:t>2</m:t>
                        </m:r>
                      </m:e>
                      <m:sup>
                        <m:r>
                          <a:rPr lang="lv-LV" sz="2400" i="1">
                            <a:latin typeface="Cambria Math" panose="02040503050406030204" pitchFamily="18" charset="0"/>
                          </a:rPr>
                          <m:t>201</m:t>
                        </m:r>
                        <m:r>
                          <a:rPr lang="lv-LV" sz="2400" b="0" i="1" smtClean="0">
                            <a:latin typeface="Cambria Math" panose="02040503050406030204" pitchFamily="18" charset="0"/>
                          </a:rPr>
                          <m:t>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a:t>
            </a:r>
            <a:endParaRPr lang="en-US" dirty="0"/>
          </a:p>
        </p:txBody>
      </p:sp>
    </p:spTree>
    <p:extLst>
      <p:ext uri="{BB962C8B-B14F-4D97-AF65-F5344CB8AC3E}">
        <p14:creationId xmlns:p14="http://schemas.microsoft.com/office/powerpoint/2010/main" val="8721363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3604334"/>
                <a:ext cx="8456803" cy="834316"/>
              </a:xfrm>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𝑎</m:t>
                          </m:r>
                        </m:e>
                        <m:sub>
                          <m:r>
                            <a:rPr lang="lv-LV" b="0" i="1" smtClean="0">
                              <a:latin typeface="Cambria Math" panose="02040503050406030204" pitchFamily="18" charset="0"/>
                            </a:rPr>
                            <m:t>𝑛</m:t>
                          </m:r>
                        </m:sub>
                      </m:sSub>
                      <m:r>
                        <a:rPr lang="lv-LV" b="0" i="1" smtClean="0">
                          <a:latin typeface="Cambria Math" panose="02040503050406030204" pitchFamily="18" charset="0"/>
                        </a:rPr>
                        <m:t>=2</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𝑏</m:t>
                          </m:r>
                        </m:e>
                        <m:sub>
                          <m:r>
                            <a:rPr lang="lv-LV" b="0" i="1" smtClean="0">
                              <a:latin typeface="Cambria Math" panose="02040503050406030204" pitchFamily="18" charset="0"/>
                            </a:rPr>
                            <m:t>𝑛</m:t>
                          </m:r>
                        </m:sub>
                      </m:sSub>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𝑐</m:t>
                          </m:r>
                        </m:e>
                        <m:sub>
                          <m:r>
                            <a:rPr lang="lv-LV" b="0" i="1" smtClean="0">
                              <a:latin typeface="Cambria Math" panose="02040503050406030204" pitchFamily="18" charset="0"/>
                            </a:rPr>
                            <m:t>𝑛</m:t>
                          </m:r>
                        </m:sub>
                      </m:sSub>
                      <m:r>
                        <a:rPr lang="lv-LV" b="0" i="1" smtClean="0">
                          <a:latin typeface="Cambria Math" panose="02040503050406030204" pitchFamily="18" charset="0"/>
                        </a:rPr>
                        <m:t>−1</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3604334"/>
                <a:ext cx="8456803" cy="834316"/>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Izsakām vienu virkni ar divām vienkāršākām</a:t>
            </a:r>
            <a:endParaRPr lang="en-US" dirty="0"/>
          </a:p>
        </p:txBody>
      </p:sp>
      <p:pic>
        <p:nvPicPr>
          <p:cNvPr id="4" name="Picture 3"/>
          <p:cNvPicPr>
            <a:picLocks noChangeAspect="1"/>
          </p:cNvPicPr>
          <p:nvPr/>
        </p:nvPicPr>
        <p:blipFill>
          <a:blip r:embed="rId3"/>
          <a:stretch>
            <a:fillRect/>
          </a:stretch>
        </p:blipFill>
        <p:spPr>
          <a:xfrm>
            <a:off x="2168099" y="583858"/>
            <a:ext cx="3359209" cy="1307085"/>
          </a:xfrm>
          <a:prstGeom prst="rect">
            <a:avLst/>
          </a:prstGeom>
        </p:spPr>
      </p:pic>
      <p:pic>
        <p:nvPicPr>
          <p:cNvPr id="5" name="Picture 4"/>
          <p:cNvPicPr>
            <a:picLocks noChangeAspect="1"/>
          </p:cNvPicPr>
          <p:nvPr/>
        </p:nvPicPr>
        <p:blipFill>
          <a:blip r:embed="rId4"/>
          <a:stretch>
            <a:fillRect/>
          </a:stretch>
        </p:blipFill>
        <p:spPr>
          <a:xfrm>
            <a:off x="515373" y="1890943"/>
            <a:ext cx="8622052" cy="1482572"/>
          </a:xfrm>
          <a:prstGeom prst="rect">
            <a:avLst/>
          </a:prstGeom>
        </p:spPr>
      </p:pic>
    </p:spTree>
    <p:extLst>
      <p:ext uri="{BB962C8B-B14F-4D97-AF65-F5344CB8AC3E}">
        <p14:creationId xmlns:p14="http://schemas.microsoft.com/office/powerpoint/2010/main" val="14934417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lv-LV" b="1" dirty="0"/>
                  <a:t>IMO1990.3. </a:t>
                </a:r>
                <a:r>
                  <a:rPr lang="lv-LV" dirty="0"/>
                  <a:t>Noteikt visus veselos skaitļus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a:t>, kam </a:t>
                </a:r>
                <a14:m>
                  <m:oMath xmlns:m="http://schemas.openxmlformats.org/officeDocument/2006/math">
                    <m:f>
                      <m:fPr>
                        <m:ctrlPr>
                          <a:rPr lang="lv-LV" i="1" smtClean="0">
                            <a:latin typeface="Cambria Math" panose="02040503050406030204" pitchFamily="18" charset="0"/>
                          </a:rPr>
                        </m:ctrlPr>
                      </m:fPr>
                      <m:num>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num>
                      <m:den>
                        <m:sSup>
                          <m:sSupPr>
                            <m:ctrlPr>
                              <a:rPr lang="lv-LV" i="1" smtClean="0">
                                <a:latin typeface="Cambria Math" panose="02040503050406030204" pitchFamily="18" charset="0"/>
                              </a:rPr>
                            </m:ctrlPr>
                          </m:sSupPr>
                          <m:e>
                            <m:r>
                              <a:rPr lang="lv-LV" b="0" i="1" smtClean="0">
                                <a:latin typeface="Cambria Math" panose="02040503050406030204" pitchFamily="18" charset="0"/>
                              </a:rPr>
                              <m:t>𝑛</m:t>
                            </m:r>
                          </m:e>
                          <m:sup>
                            <m:r>
                              <a:rPr lang="lv-LV" b="0" i="1" smtClean="0">
                                <a:latin typeface="Cambria Math" panose="02040503050406030204" pitchFamily="18" charset="0"/>
                              </a:rPr>
                              <m:t>2</m:t>
                            </m:r>
                          </m:sup>
                        </m:sSup>
                      </m:den>
                    </m:f>
                  </m:oMath>
                </a14:m>
                <a:r>
                  <a:rPr lang="lv-LV" dirty="0"/>
                  <a:t> ir vesels skaitlis. </a:t>
                </a:r>
              </a:p>
              <a:p>
                <a:pPr/>
                <a:r>
                  <a:rPr lang="lv-LV" b="1" dirty="0"/>
                  <a:t>Sierpinski. </a:t>
                </a:r>
                <a:r>
                  <a:rPr lang="lv-LV" dirty="0"/>
                  <a:t>Pierādīt, ka nevienam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a:t> neizpildās </a:t>
                </a:r>
                <a:br>
                  <a:rPr lang="lv-LV" dirty="0"/>
                </a:b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𝑛</m:t>
                      </m:r>
                      <m:r>
                        <m:rPr>
                          <m:nor/>
                        </m:rPr>
                        <a:rPr lang="lv-LV" b="0" i="0" smtClean="0">
                          <a:latin typeface="Cambria Math" panose="02040503050406030204" pitchFamily="18" charset="0"/>
                        </a:rPr>
                        <m:t> </m:t>
                      </m:r>
                      <m:r>
                        <m:rPr>
                          <m:nor/>
                        </m:rPr>
                        <a:rPr lang="en-US"/>
                        <m:t>∣</m:t>
                      </m:r>
                      <m:r>
                        <m:rPr>
                          <m:nor/>
                        </m:rPr>
                        <a:rPr lang="lv-LV" b="0" i="0" smtClean="0"/>
                        <m:t> </m:t>
                      </m:r>
                      <m:sSup>
                        <m:sSupPr>
                          <m:ctrlPr>
                            <a:rPr lang="lv-LV" b="0"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r>
                            <a:rPr lang="lv-LV" b="0" i="1" smtClean="0">
                              <a:latin typeface="Cambria Math" panose="02040503050406030204" pitchFamily="18" charset="0"/>
                            </a:rPr>
                            <m:t>−1</m:t>
                          </m:r>
                        </m:sup>
                      </m:sSup>
                      <m:r>
                        <a:rPr lang="lv-LV" b="0" i="1" smtClean="0">
                          <a:latin typeface="Cambria Math" panose="02040503050406030204" pitchFamily="18" charset="0"/>
                        </a:rPr>
                        <m:t>+1</m:t>
                      </m:r>
                    </m:oMath>
                  </m:oMathPara>
                </a14:m>
                <a:endParaRPr lang="lv-LV" dirty="0"/>
              </a:p>
              <a:p>
                <a:r>
                  <a:rPr lang="lv-LV" b="1" dirty="0"/>
                  <a:t>APMO1997.2. </a:t>
                </a:r>
                <a:r>
                  <a:rPr lang="lv-LV" dirty="0"/>
                  <a:t>Atrast veselu skaitli </a:t>
                </a:r>
                <a14:m>
                  <m:oMath xmlns:m="http://schemas.openxmlformats.org/officeDocument/2006/math">
                    <m:r>
                      <a:rPr lang="lv-LV" i="1" dirty="0" smtClean="0">
                        <a:latin typeface="Cambria Math" panose="02040503050406030204" pitchFamily="18" charset="0"/>
                      </a:rPr>
                      <m:t>𝑛</m:t>
                    </m:r>
                  </m:oMath>
                </a14:m>
                <a:r>
                  <a:rPr lang="lv-LV" dirty="0"/>
                  <a:t>, kam </a:t>
                </a:r>
                <a14:m>
                  <m:oMath xmlns:m="http://schemas.openxmlformats.org/officeDocument/2006/math">
                    <m:r>
                      <a:rPr lang="lv-LV" i="1" dirty="0" smtClean="0">
                        <a:latin typeface="Cambria Math" panose="02040503050406030204" pitchFamily="18" charset="0"/>
                      </a:rPr>
                      <m:t>100</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1997</m:t>
                    </m:r>
                  </m:oMath>
                </a14:m>
                <a:r>
                  <a:rPr lang="lv-LV" dirty="0"/>
                  <a:t>, ka </a:t>
                </a:r>
                <a14:m>
                  <m:oMath xmlns:m="http://schemas.openxmlformats.org/officeDocument/2006/math">
                    <m:r>
                      <a:rPr lang="lv-LV" i="1" dirty="0" smtClean="0">
                        <a:latin typeface="Cambria Math" panose="02040503050406030204" pitchFamily="18" charset="0"/>
                      </a:rPr>
                      <m:t>𝑛</m:t>
                    </m:r>
                  </m:oMath>
                </a14:m>
                <a:r>
                  <a:rPr lang="lv-LV" dirty="0"/>
                  <a:t> dala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+2.</m:t>
                    </m:r>
                  </m:oMath>
                </a14:m>
                <a:endParaRPr lang="lv-LV" dirty="0"/>
              </a:p>
              <a:p>
                <a:r>
                  <a:rPr lang="lv-LV" b="1" dirty="0"/>
                  <a:t>IMO2000.5 </a:t>
                </a:r>
                <a:r>
                  <a:rPr lang="lv-LV" dirty="0"/>
                  <a:t>Vai eksistē naturāls </a:t>
                </a:r>
                <a14:m>
                  <m:oMath xmlns:m="http://schemas.openxmlformats.org/officeDocument/2006/math">
                    <m:r>
                      <a:rPr lang="lv-LV" i="1" dirty="0" smtClean="0">
                        <a:latin typeface="Cambria Math" panose="02040503050406030204" pitchFamily="18" charset="0"/>
                      </a:rPr>
                      <m:t>𝑛</m:t>
                    </m:r>
                  </m:oMath>
                </a14:m>
                <a:r>
                  <a:rPr lang="lv-LV" dirty="0"/>
                  <a:t>, ka skaitlim </a:t>
                </a:r>
                <a14:m>
                  <m:oMath xmlns:m="http://schemas.openxmlformats.org/officeDocument/2006/math">
                    <m:r>
                      <a:rPr lang="lv-LV" i="1" dirty="0" smtClean="0">
                        <a:latin typeface="Cambria Math" panose="02040503050406030204" pitchFamily="18" charset="0"/>
                      </a:rPr>
                      <m:t>𝑛</m:t>
                    </m:r>
                  </m:oMath>
                </a14:m>
                <a:r>
                  <a:rPr lang="lv-LV" dirty="0"/>
                  <a:t> ir tieši </a:t>
                </a:r>
                <a14:m>
                  <m:oMath xmlns:m="http://schemas.openxmlformats.org/officeDocument/2006/math">
                    <m:r>
                      <a:rPr lang="lv-LV" i="1" dirty="0" smtClean="0">
                        <a:latin typeface="Cambria Math" panose="02040503050406030204" pitchFamily="18" charset="0"/>
                      </a:rPr>
                      <m:t>2000 </m:t>
                    </m:r>
                  </m:oMath>
                </a14:m>
                <a:r>
                  <a:rPr lang="lv-LV" dirty="0"/>
                  <a:t>dalītāji-pirmskaitļi un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dalās ar </a:t>
                </a:r>
                <a14:m>
                  <m:oMath xmlns:m="http://schemas.openxmlformats.org/officeDocument/2006/math">
                    <m:r>
                      <a:rPr lang="lv-LV" i="1" dirty="0" smtClean="0">
                        <a:latin typeface="Cambria Math" panose="02040503050406030204" pitchFamily="18" charset="0"/>
                      </a:rPr>
                      <m:t>𝑛</m:t>
                    </m:r>
                  </m:oMath>
                </a14:m>
                <a:r>
                  <a:rPr lang="lv-LV" dirty="0"/>
                  <a:t>. [</a:t>
                </a:r>
                <a14:m>
                  <m:oMath xmlns:m="http://schemas.openxmlformats.org/officeDocument/2006/math">
                    <m:r>
                      <a:rPr lang="lv-LV" i="1" dirty="0" smtClean="0">
                        <a:latin typeface="Cambria Math" panose="02040503050406030204" pitchFamily="18" charset="0"/>
                      </a:rPr>
                      <m:t>𝑛</m:t>
                    </m:r>
                  </m:oMath>
                </a14:m>
                <a:r>
                  <a:rPr lang="lv-LV" dirty="0"/>
                  <a:t> drīkst dalīties arī ar pirmskaitļu pakāpēm.]</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662" r="-20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Citi uzdevumi, kas risināmi ar LTE Teorēmu</a:t>
            </a:r>
            <a:endParaRPr lang="en-US" dirty="0"/>
          </a:p>
        </p:txBody>
      </p:sp>
    </p:spTree>
    <p:extLst>
      <p:ext uri="{BB962C8B-B14F-4D97-AF65-F5344CB8AC3E}">
        <p14:creationId xmlns:p14="http://schemas.microsoft.com/office/powerpoint/2010/main" val="966615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IMO2019.P4 . </a:t>
            </a:r>
          </a:p>
          <a:p>
            <a:endParaRPr lang="lv-LV" dirty="0" smtClean="0"/>
          </a:p>
          <a:p>
            <a:r>
              <a:rPr lang="lv-LV" dirty="0" smtClean="0"/>
              <a:t>k! – aug straujāk nu_5 nevis nu_7. </a:t>
            </a:r>
          </a:p>
          <a:p>
            <a:r>
              <a:rPr lang="lv-LV" dirty="0" smtClean="0"/>
              <a:t>Bet labajā pusē straujāk aug nu_7, nevis nu_5. </a:t>
            </a:r>
          </a:p>
          <a:p>
            <a:endParaRPr lang="lv-LV" dirty="0"/>
          </a:p>
          <a:p>
            <a:endParaRPr lang="lv-LV" dirty="0" smtClean="0"/>
          </a:p>
        </p:txBody>
      </p:sp>
      <p:sp>
        <p:nvSpPr>
          <p:cNvPr id="3" name="Title 2"/>
          <p:cNvSpPr>
            <a:spLocks noGrp="1"/>
          </p:cNvSpPr>
          <p:nvPr>
            <p:ph type="title"/>
          </p:nvPr>
        </p:nvSpPr>
        <p:spPr/>
        <p:txBody>
          <a:bodyPr/>
          <a:lstStyle/>
          <a:p>
            <a:endParaRPr lang="lv-LV"/>
          </a:p>
        </p:txBody>
      </p:sp>
    </p:spTree>
    <p:extLst>
      <p:ext uri="{BB962C8B-B14F-4D97-AF65-F5344CB8AC3E}">
        <p14:creationId xmlns:p14="http://schemas.microsoft.com/office/powerpoint/2010/main" val="281583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1308050"/>
          </a:xfrm>
        </p:spPr>
        <p:txBody>
          <a:bodyPr/>
          <a:lstStyle/>
          <a:p>
            <a:r>
              <a:rPr lang="lv-LV" b="0" dirty="0">
                <a:latin typeface="Lucida Sans Typewriter" panose="020B0509030504030204" pitchFamily="49" charset="77"/>
              </a:rPr>
              <a:t>nt.jun.part3</a:t>
            </a:r>
            <a:r>
              <a:rPr lang="lv-LV" b="0" dirty="0" smtClean="0">
                <a:latin typeface="Lucida Sans Typewriter" panose="020B0509030504030204" pitchFamily="49" charset="77"/>
              </a:rPr>
              <a:t>:</a:t>
            </a:r>
            <a:r>
              <a:rPr lang="lv-LV" dirty="0"/>
              <a:t> </a:t>
            </a:r>
            <a:r>
              <a:rPr lang="lv-LV" dirty="0" smtClean="0"/>
              <a:t>Pirmskaitļu valuācijas</a:t>
            </a:r>
            <a:endParaRPr lang="en-US" dirty="0"/>
          </a:p>
        </p:txBody>
      </p:sp>
      <p:sp>
        <p:nvSpPr>
          <p:cNvPr id="3" name="Text Placeholder 2"/>
          <p:cNvSpPr>
            <a:spLocks noGrp="1"/>
          </p:cNvSpPr>
          <p:nvPr>
            <p:ph type="body" sz="quarter" idx="10"/>
          </p:nvPr>
        </p:nvSpPr>
        <p:spPr/>
        <p:txBody>
          <a:bodyPr/>
          <a:lstStyle/>
          <a:p>
            <a:pPr marL="285750" indent="-285750">
              <a:lnSpc>
                <a:spcPct val="100000"/>
              </a:lnSpc>
              <a:buFont typeface="Webdings" panose="05030102010509060703" pitchFamily="18" charset="2"/>
              <a:buChar char="4"/>
            </a:pPr>
            <a:r>
              <a:rPr lang="lv-LV" dirty="0">
                <a:solidFill>
                  <a:schemeClr val="tx2"/>
                </a:solidFill>
              </a:rPr>
              <a:t>Valuācijas faktoriāliem un binomiālajiem koeficientiem</a:t>
            </a:r>
          </a:p>
          <a:p>
            <a:pPr marL="285750" indent="-285750">
              <a:lnSpc>
                <a:spcPct val="100000"/>
              </a:lnSpc>
              <a:buFont typeface="Webdings" panose="05030102010509060703" pitchFamily="18" charset="2"/>
              <a:buChar char="4"/>
            </a:pPr>
            <a:r>
              <a:rPr lang="lv-LV" dirty="0">
                <a:solidFill>
                  <a:schemeClr val="tx2"/>
                </a:solidFill>
              </a:rPr>
              <a:t>Ležandra teorēma (faktoriāla kārtai)</a:t>
            </a:r>
          </a:p>
          <a:p>
            <a:pPr marL="285750" indent="-285750">
              <a:lnSpc>
                <a:spcPct val="100000"/>
              </a:lnSpc>
              <a:buFont typeface="Webdings" panose="05030102010509060703" pitchFamily="18" charset="2"/>
              <a:buChar char="4"/>
            </a:pPr>
            <a:r>
              <a:rPr lang="lv-LV" dirty="0">
                <a:solidFill>
                  <a:schemeClr val="tx2"/>
                </a:solidFill>
              </a:rPr>
              <a:t>Kummera teorēma</a:t>
            </a:r>
          </a:p>
          <a:p>
            <a:pPr marL="285750" indent="-285750">
              <a:lnSpc>
                <a:spcPct val="100000"/>
              </a:lnSpc>
              <a:buFont typeface="Webdings" panose="05030102010509060703" pitchFamily="18" charset="2"/>
              <a:buChar char="4"/>
            </a:pPr>
            <a:r>
              <a:rPr lang="lv-LV" dirty="0">
                <a:solidFill>
                  <a:schemeClr val="tx2"/>
                </a:solidFill>
              </a:rPr>
              <a:t>Pakāpes pacelšanas lemma</a:t>
            </a:r>
          </a:p>
          <a:p>
            <a:pPr marL="285750" indent="-285750">
              <a:lnSpc>
                <a:spcPct val="100000"/>
              </a:lnSpc>
              <a:buFont typeface="Webdings" panose="05030102010509060703" pitchFamily="18" charset="2"/>
              <a:buChar char="4"/>
            </a:pPr>
            <a:r>
              <a:rPr lang="lv-LV" dirty="0">
                <a:solidFill>
                  <a:schemeClr val="tx2"/>
                </a:solidFill>
              </a:rPr>
              <a:t>Kāpēc harmoniskas rindas u.c. parciālsummas nevar būt veseles.</a:t>
            </a:r>
          </a:p>
        </p:txBody>
      </p:sp>
    </p:spTree>
    <p:extLst>
      <p:ext uri="{BB962C8B-B14F-4D97-AF65-F5344CB8AC3E}">
        <p14:creationId xmlns:p14="http://schemas.microsoft.com/office/powerpoint/2010/main" val="2249271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457200" indent="-457200">
              <a:buAutoNum type="arabicPeriod"/>
            </a:pPr>
            <a:r>
              <a:rPr lang="lv-LV" dirty="0" smtClean="0"/>
              <a:t>Dažreiz veselu skaitļu vienādojumus pietiek salīdzināt pēc pirmskaitļa moduļa (ja abas puses dod dažādus atlikumus, vienādība nevar būt).</a:t>
            </a:r>
          </a:p>
          <a:p>
            <a:pPr marL="457200" indent="-457200">
              <a:buAutoNum type="arabicPeriod"/>
            </a:pPr>
            <a:r>
              <a:rPr lang="lv-LV" dirty="0" smtClean="0"/>
              <a:t>Dažreiz vajadzīgi precīzāki instrumenti.</a:t>
            </a:r>
          </a:p>
          <a:p>
            <a:pPr marL="457200" indent="-457200">
              <a:buAutoNum type="arabicPeriod"/>
            </a:pPr>
            <a:r>
              <a:rPr lang="lv-LV" dirty="0" smtClean="0"/>
              <a:t>Valuācijas ievieš ritmus, kuri nav tīri periodiski.</a:t>
            </a:r>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r>
              <a:rPr lang="lv-LV" dirty="0" smtClean="0"/>
              <a:t>Kāpēc vajadzīgas valuācijas</a:t>
            </a:r>
            <a:endParaRPr lang="lv-LV" dirty="0"/>
          </a:p>
        </p:txBody>
      </p:sp>
    </p:spTree>
    <p:extLst>
      <p:ext uri="{BB962C8B-B14F-4D97-AF65-F5344CB8AC3E}">
        <p14:creationId xmlns:p14="http://schemas.microsoft.com/office/powerpoint/2010/main" val="1540028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starpība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𝑛</m:t>
                        </m:r>
                      </m:sup>
                    </m:sSup>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faktoriāls </a:t>
                </a:r>
                <a14:m>
                  <m:oMath xmlns:m="http://schemas.openxmlformats.org/officeDocument/2006/math">
                    <m:r>
                      <a:rPr lang="lv-LV" i="1" dirty="0" smtClean="0">
                        <a:latin typeface="Cambria Math" panose="02040503050406030204" pitchFamily="18" charset="0"/>
                      </a:rPr>
                      <m:t>𝑘</m:t>
                    </m:r>
                    <m:r>
                      <a:rPr lang="lv-LV" i="1" dirty="0" smtClean="0">
                        <a:latin typeface="Cambria Math" panose="02040503050406030204" pitchFamily="18" charset="0"/>
                      </a:rPr>
                      <m:t>!</m:t>
                    </m:r>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kombinācija </a:t>
                </a:r>
                <a:endParaRPr lang="lv-LV"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𝑘</m:t>
                          </m:r>
                        </m:sup>
                      </m:sSubSup>
                      <m:r>
                        <a:rPr lang="lv-LV" b="0" i="1" smtClean="0">
                          <a:latin typeface="Cambria Math" panose="02040503050406030204" pitchFamily="18" charset="0"/>
                        </a:rPr>
                        <m:t>=</m:t>
                      </m:r>
                      <m:d>
                        <m:dPr>
                          <m:ctrlPr>
                            <a:rPr lang="lv-LV" b="0" i="1" smtClean="0">
                              <a:latin typeface="Cambria Math" panose="02040503050406030204" pitchFamily="18" charset="0"/>
                            </a:rPr>
                          </m:ctrlPr>
                        </m:dPr>
                        <m:e>
                          <m:m>
                            <m:mPr>
                              <m:mcs>
                                <m:mc>
                                  <m:mcPr>
                                    <m:count m:val="1"/>
                                    <m:mcJc m:val="center"/>
                                  </m:mcPr>
                                </m:mc>
                              </m:mcs>
                              <m:ctrlPr>
                                <a:rPr lang="lv-LV" b="0" i="1" smtClean="0">
                                  <a:latin typeface="Cambria Math" panose="02040503050406030204" pitchFamily="18" charset="0"/>
                                </a:rPr>
                              </m:ctrlPr>
                            </m:mPr>
                            <m:mr>
                              <m:e>
                                <m:r>
                                  <m:rPr>
                                    <m:brk m:alnAt="7"/>
                                  </m:rPr>
                                  <a:rPr lang="lv-LV" b="0" i="1" smtClean="0">
                                    <a:latin typeface="Cambria Math" panose="02040503050406030204" pitchFamily="18" charset="0"/>
                                  </a:rPr>
                                  <m:t>𝑚</m:t>
                                </m:r>
                              </m:e>
                            </m:mr>
                            <m:mr>
                              <m:e>
                                <m:r>
                                  <a:rPr lang="lv-LV" b="0" i="1" smtClean="0">
                                    <a:latin typeface="Cambria Math" panose="02040503050406030204" pitchFamily="18" charset="0"/>
                                  </a:rPr>
                                  <m:t>𝑘</m:t>
                                </m:r>
                              </m:e>
                            </m:mr>
                          </m:m>
                        </m:e>
                      </m:d>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𝑘</m:t>
                              </m:r>
                            </m:e>
                          </m:d>
                          <m:r>
                            <a:rPr lang="lv-LV" b="0" i="1" smtClean="0">
                              <a:latin typeface="Cambria Math" panose="02040503050406030204" pitchFamily="18" charset="0"/>
                            </a:rPr>
                            <m:t>!</m:t>
                          </m:r>
                          <m:r>
                            <a:rPr lang="lv-LV" b="0" i="1" smtClean="0">
                              <a:latin typeface="Cambria Math" panose="02040503050406030204" pitchFamily="18" charset="0"/>
                            </a:rPr>
                            <m:t>𝑘</m:t>
                          </m:r>
                          <m:r>
                            <a:rPr lang="lv-LV" b="0" i="1" smtClean="0">
                              <a:latin typeface="Cambria Math" panose="02040503050406030204" pitchFamily="18" charset="0"/>
                            </a:rPr>
                            <m:t>!</m:t>
                          </m:r>
                        </m:den>
                      </m:f>
                    </m:oMath>
                  </m:oMathPara>
                </a14:m>
                <a:endParaRPr lang="lv-LV" dirty="0"/>
              </a:p>
              <a:p>
                <a:endParaRPr lang="lv-LV" dirty="0"/>
              </a:p>
              <a:p>
                <a:r>
                  <a:rPr lang="lv-LV" dirty="0"/>
                  <a:t>No tā var izsecināt daudz ko par skaitļu decimālpierakstu, par izteiksmju savstarpēju dalāmību, utml.</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22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Atbildes uz </a:t>
            </a:r>
            <a:r>
              <a:rPr lang="lv-LV" dirty="0" smtClean="0"/>
              <a:t>šādiem </a:t>
            </a:r>
            <a:r>
              <a:rPr lang="lv-LV" dirty="0"/>
              <a:t>jautājumiem</a:t>
            </a:r>
            <a:endParaRPr lang="en-US" dirty="0"/>
          </a:p>
        </p:txBody>
      </p:sp>
    </p:spTree>
    <p:extLst>
      <p:ext uri="{BB962C8B-B14F-4D97-AF65-F5344CB8AC3E}">
        <p14:creationId xmlns:p14="http://schemas.microsoft.com/office/powerpoint/2010/main" val="1300185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0D3C2-D1BA-0F48-B7DB-338699F608A5}"/>
              </a:ext>
            </a:extLst>
          </p:cNvPr>
          <p:cNvPicPr>
            <a:picLocks noChangeAspect="1"/>
          </p:cNvPicPr>
          <p:nvPr/>
        </p:nvPicPr>
        <p:blipFill rotWithShape="1">
          <a:blip r:embed="rId2"/>
          <a:srcRect b="12891"/>
          <a:stretch/>
        </p:blipFill>
        <p:spPr>
          <a:xfrm>
            <a:off x="4041141" y="885816"/>
            <a:ext cx="4844787" cy="3291840"/>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2" y="758505"/>
                <a:ext cx="3896054" cy="3680145"/>
              </a:xfrm>
            </p:spPr>
            <p:txBody>
              <a:bodyPr>
                <a:noAutofit/>
              </a:bodyPr>
              <a:lstStyle/>
              <a:p>
                <a:r>
                  <a:rPr lang="lv-LV" dirty="0"/>
                  <a:t>Lielāko pirmskaitļa </a:t>
                </a:r>
                <a14:m>
                  <m:oMath xmlns:m="http://schemas.openxmlformats.org/officeDocument/2006/math">
                    <m:r>
                      <a:rPr lang="lv-LV" i="1" dirty="0" smtClean="0">
                        <a:latin typeface="Cambria Math" panose="02040503050406030204" pitchFamily="18" charset="0"/>
                      </a:rPr>
                      <m:t>𝑝</m:t>
                    </m:r>
                  </m:oMath>
                </a14:m>
                <a:r>
                  <a:rPr lang="lv-LV" dirty="0"/>
                  <a:t> pakāpi, ar ko dalās </a:t>
                </a:r>
                <a14:m>
                  <m:oMath xmlns:m="http://schemas.openxmlformats.org/officeDocument/2006/math">
                    <m:r>
                      <a:rPr lang="lv-LV" i="1" dirty="0" smtClean="0">
                        <a:latin typeface="Cambria Math" panose="02040503050406030204" pitchFamily="18" charset="0"/>
                      </a:rPr>
                      <m:t>𝑛</m:t>
                    </m:r>
                  </m:oMath>
                </a14:m>
                <a:r>
                  <a:rPr lang="lv-LV" dirty="0"/>
                  <a:t> apzīmē šādi:</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m:oMathPara>
                </a14:m>
                <a:endParaRPr lang="lv-LV" dirty="0"/>
              </a:p>
              <a:p>
                <a:r>
                  <a:rPr lang="lv-LV" dirty="0"/>
                  <a:t>"</a:t>
                </a:r>
                <a14:m>
                  <m:oMath xmlns:m="http://schemas.openxmlformats.org/officeDocument/2006/math">
                    <m:r>
                      <a:rPr lang="lv-LV" i="1">
                        <a:latin typeface="Cambria Math" panose="02040503050406030204" pitchFamily="18" charset="0"/>
                      </a:rPr>
                      <m:t>𝑣</m:t>
                    </m:r>
                  </m:oMath>
                </a14:m>
                <a:r>
                  <a:rPr lang="lv-LV" dirty="0"/>
                  <a:t>" grieķu burts "nī" (angl. </a:t>
                </a:r>
                <a:r>
                  <a:rPr lang="lv-LV" i="1" dirty="0"/>
                  <a:t>nu</a:t>
                </a:r>
                <a:r>
                  <a:rPr lang="lv-LV" dirty="0"/>
                  <a:t>). </a:t>
                </a:r>
              </a:p>
              <a:p>
                <a:r>
                  <a:rPr lang="lv-LV" dirty="0"/>
                  <a:t>Drusku līdzīgs burtam "V" (prime </a:t>
                </a:r>
                <a:r>
                  <a:rPr lang="lv-LV" b="1" dirty="0"/>
                  <a:t>valuation</a:t>
                </a:r>
                <a:r>
                  <a:rPr lang="lv-LV"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2" y="758505"/>
                <a:ext cx="3896054" cy="3680145"/>
              </a:xfrm>
              <a:blipFill>
                <a:blip r:embed="rId3"/>
                <a:stretch>
                  <a:fillRect l="-4545" t="-2759" r="-51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Divu veidu apzīmējumi</a:t>
            </a:r>
            <a:endParaRPr lang="en-US" dirty="0"/>
          </a:p>
        </p:txBody>
      </p:sp>
    </p:spTree>
    <p:extLst>
      <p:ext uri="{BB962C8B-B14F-4D97-AF65-F5344CB8AC3E}">
        <p14:creationId xmlns:p14="http://schemas.microsoft.com/office/powerpoint/2010/main" val="503822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Ar cik nulleem beidzas 2012! </a:t>
            </a:r>
          </a:p>
          <a:p>
            <a:r>
              <a:rPr lang="lv-LV" dirty="0" smtClean="0"/>
              <a:t>Kā izteikt nuļļu skaitu skaitļa beigās kā minimumu no divām valuācijām?</a:t>
            </a:r>
          </a:p>
          <a:p>
            <a:r>
              <a:rPr lang="lv-LV" dirty="0" smtClean="0"/>
              <a:t>Interpretācija – kāpēc choose(2012,17) dalās ar 17. </a:t>
            </a:r>
          </a:p>
          <a:p>
            <a:endParaRPr lang="lv-LV" dirty="0"/>
          </a:p>
          <a:p>
            <a:endParaRPr lang="lv-LV" dirty="0"/>
          </a:p>
        </p:txBody>
      </p:sp>
      <p:sp>
        <p:nvSpPr>
          <p:cNvPr id="3" name="Title 2"/>
          <p:cNvSpPr>
            <a:spLocks noGrp="1"/>
          </p:cNvSpPr>
          <p:nvPr>
            <p:ph type="title"/>
          </p:nvPr>
        </p:nvSpPr>
        <p:spPr/>
        <p:txBody>
          <a:bodyPr/>
          <a:lstStyle/>
          <a:p>
            <a:endParaRPr lang="lv-LV"/>
          </a:p>
        </p:txBody>
      </p:sp>
    </p:spTree>
    <p:extLst>
      <p:ext uri="{BB962C8B-B14F-4D97-AF65-F5344CB8AC3E}">
        <p14:creationId xmlns:p14="http://schemas.microsoft.com/office/powerpoint/2010/main" val="11267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BC3F66-EA3C-D745-BF0F-2435AD8DEA38}"/>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4A7B748C-7B32-5945-B5CC-D92B92A3D418}"/>
              </a:ext>
            </a:extLst>
          </p:cNvPr>
          <p:cNvSpPr>
            <a:spLocks noGrp="1"/>
          </p:cNvSpPr>
          <p:nvPr>
            <p:ph type="title"/>
          </p:nvPr>
        </p:nvSpPr>
        <p:spPr/>
        <p:txBody>
          <a:bodyPr/>
          <a:lstStyle/>
          <a:p>
            <a:r>
              <a:rPr lang="en-US" dirty="0" err="1"/>
              <a:t>Ležanra</a:t>
            </a:r>
            <a:r>
              <a:rPr lang="en-US" dirty="0"/>
              <a:t> un </a:t>
            </a:r>
            <a:r>
              <a:rPr lang="en-US" dirty="0" err="1"/>
              <a:t>Kummera</a:t>
            </a:r>
            <a:r>
              <a:rPr lang="en-US" dirty="0"/>
              <a:t> </a:t>
            </a:r>
            <a:r>
              <a:rPr lang="en-US" dirty="0" err="1"/>
              <a:t>teorēmas</a:t>
            </a:r>
            <a:endParaRPr lang="en-US" dirty="0"/>
          </a:p>
        </p:txBody>
      </p:sp>
    </p:spTree>
    <p:extLst>
      <p:ext uri="{BB962C8B-B14F-4D97-AF65-F5344CB8AC3E}">
        <p14:creationId xmlns:p14="http://schemas.microsoft.com/office/powerpoint/2010/main" val="525620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2.xml><?xml version="1.0" encoding="utf-8"?>
<a:theme xmlns:a="http://schemas.openxmlformats.org/drawingml/2006/main" name="1_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Forcepoint PPTX Template - 2016-01-22a</Template>
  <TotalTime>18771</TotalTime>
  <Words>966</Words>
  <Application>Microsoft Office PowerPoint</Application>
  <PresentationFormat>On-screen Show (16:9)</PresentationFormat>
  <Paragraphs>189</Paragraphs>
  <Slides>33</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33</vt:i4>
      </vt:variant>
    </vt:vector>
  </HeadingPairs>
  <TitlesOfParts>
    <vt:vector size="43" baseType="lpstr">
      <vt:lpstr>Arial</vt:lpstr>
      <vt:lpstr>Calibri</vt:lpstr>
      <vt:lpstr>Cambria Math</vt:lpstr>
      <vt:lpstr>Lucida Sans Typewriter</vt:lpstr>
      <vt:lpstr>黑体</vt:lpstr>
      <vt:lpstr>Webdings</vt:lpstr>
      <vt:lpstr>Wingdings</vt:lpstr>
      <vt:lpstr>Forcepoint PPTX Template - 2016-01-22a</vt:lpstr>
      <vt:lpstr>1_Forcepoint PPTX Template - 2016-01-22a</vt:lpstr>
      <vt:lpstr>Title Slide</vt:lpstr>
      <vt:lpstr>PowerPoint Presentation</vt:lpstr>
      <vt:lpstr>PowerPoint Presentation</vt:lpstr>
      <vt:lpstr>PowerPoint Presentation</vt:lpstr>
      <vt:lpstr>nt.jun.part3: Pirmskaitļu valuācijas</vt:lpstr>
      <vt:lpstr>Kāpēc vajadzīgas valuācijas</vt:lpstr>
      <vt:lpstr>Atbildes uz šādiem jautājumiem</vt:lpstr>
      <vt:lpstr>Divu veidu apzīmējumi</vt:lpstr>
      <vt:lpstr>PowerPoint Presentation</vt:lpstr>
      <vt:lpstr>Ležanra un Kummera teorēmas</vt:lpstr>
      <vt:lpstr>Pirmskaitļa kārta faktoriālā N! </vt:lpstr>
      <vt:lpstr>CGMO2012.8</vt:lpstr>
      <vt:lpstr>Ležandra formula</vt:lpstr>
      <vt:lpstr>Lūkas teorēma</vt:lpstr>
      <vt:lpstr>Kummera teorēma</vt:lpstr>
      <vt:lpstr>CGMO Uzdevums</vt:lpstr>
      <vt:lpstr>Kāpinātāja pacelšanas lemmas</vt:lpstr>
      <vt:lpstr>Piemēri ar desmitnieka pakāpēm</vt:lpstr>
      <vt:lpstr>x^n-y^n ar interesantiem decimālpierakstiem</vt:lpstr>
      <vt:lpstr>Eilera teorēma tik precīzu novērtējumu nedod</vt:lpstr>
      <vt:lpstr>Ar kādām pirmskaitļu pakāpēm dalās x^n-y^n </vt:lpstr>
      <vt:lpstr>Pirmskaitļa kārta</vt:lpstr>
      <vt:lpstr>Kas notiek, ja p | x-y  (un attiecīgi p | x+y )</vt:lpstr>
      <vt:lpstr>Kāpinātāja pacelšanas lemma (jeb LTE), ja p&gt;2</vt:lpstr>
      <vt:lpstr>Uzdevums 2.9 </vt:lpstr>
      <vt:lpstr>Salīdzinājums v_2 (n) un v_2 (〖17〗^n-1)</vt:lpstr>
      <vt:lpstr>Salīdzinājums v_2 (n) un v_2 (〖17〗^n-1)</vt:lpstr>
      <vt:lpstr>v_2 (〖15〗^n-1)</vt:lpstr>
      <vt:lpstr>Līdzīgi grafiki kā v_p (n)</vt:lpstr>
      <vt:lpstr>Uzdevums 2.8</vt:lpstr>
      <vt:lpstr>Bw2015.17</vt:lpstr>
      <vt:lpstr>Izsakām vienu virkni ar divām vienkāršākām</vt:lpstr>
      <vt:lpstr>Citi uzdevumi, kas risināmi ar LTE Teorēmu</vt:lpstr>
      <vt:lpstr>PowerPoint Presentation</vt:lpstr>
    </vt:vector>
  </TitlesOfParts>
  <Company>Websense,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Skaitļu teorija olimpiādēs</dc:title>
  <dc:subject>Forcepoint</dc:subject>
  <dc:creator>Apsitis, Kalvis</dc:creator>
  <cp:lastModifiedBy>Kalvis Apsītis</cp:lastModifiedBy>
  <cp:revision>484</cp:revision>
  <dcterms:created xsi:type="dcterms:W3CDTF">2016-04-09T20:26:42Z</dcterms:created>
  <dcterms:modified xsi:type="dcterms:W3CDTF">2022-01-15T07:10:54Z</dcterms:modified>
</cp:coreProperties>
</file>